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4" r:id="rId3"/>
    <p:sldId id="283" r:id="rId4"/>
    <p:sldId id="288" r:id="rId5"/>
    <p:sldId id="282" r:id="rId6"/>
    <p:sldId id="314" r:id="rId7"/>
    <p:sldId id="316" r:id="rId8"/>
    <p:sldId id="281" r:id="rId9"/>
    <p:sldId id="280" r:id="rId10"/>
    <p:sldId id="261" r:id="rId11"/>
    <p:sldId id="263" r:id="rId12"/>
    <p:sldId id="286" r:id="rId13"/>
    <p:sldId id="258" r:id="rId14"/>
    <p:sldId id="269" r:id="rId15"/>
    <p:sldId id="271" r:id="rId16"/>
    <p:sldId id="272" r:id="rId17"/>
    <p:sldId id="273" r:id="rId18"/>
    <p:sldId id="274" r:id="rId19"/>
    <p:sldId id="256" r:id="rId20"/>
    <p:sldId id="289" r:id="rId21"/>
    <p:sldId id="260" r:id="rId22"/>
    <p:sldId id="290" r:id="rId23"/>
    <p:sldId id="291" r:id="rId24"/>
    <p:sldId id="309" r:id="rId25"/>
    <p:sldId id="292" r:id="rId26"/>
    <p:sldId id="293" r:id="rId27"/>
    <p:sldId id="294" r:id="rId28"/>
    <p:sldId id="275" r:id="rId29"/>
    <p:sldId id="295" r:id="rId30"/>
    <p:sldId id="296" r:id="rId31"/>
    <p:sldId id="297" r:id="rId32"/>
    <p:sldId id="299" r:id="rId33"/>
    <p:sldId id="301" r:id="rId34"/>
    <p:sldId id="302" r:id="rId35"/>
    <p:sldId id="303" r:id="rId36"/>
    <p:sldId id="304" r:id="rId37"/>
    <p:sldId id="305" r:id="rId38"/>
    <p:sldId id="300" r:id="rId39"/>
    <p:sldId id="306" r:id="rId40"/>
    <p:sldId id="307" r:id="rId41"/>
    <p:sldId id="31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p:scale>
          <a:sx n="100" d="100"/>
          <a:sy n="100"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B4FAE0-670B-44EA-BEC1-43531A41434E}" type="datetimeFigureOut">
              <a:rPr lang="en-GB" smtClean="0"/>
              <a:t>29/06/2024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47909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B4FAE0-670B-44EA-BEC1-43531A41434E}" type="datetimeFigureOut">
              <a:rPr lang="en-GB" smtClean="0"/>
              <a:t>29/06/2024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403449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B4FAE0-670B-44EA-BEC1-43531A41434E}" type="datetimeFigureOut">
              <a:rPr lang="en-GB" smtClean="0"/>
              <a:t>29/06/2024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35334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B4FAE0-670B-44EA-BEC1-43531A41434E}" type="datetimeFigureOut">
              <a:rPr lang="en-GB" smtClean="0"/>
              <a:t>29/06/2024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106862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B4FAE0-670B-44EA-BEC1-43531A41434E}" type="datetimeFigureOut">
              <a:rPr lang="en-GB" smtClean="0"/>
              <a:t>29/06/2024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35315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B4FAE0-670B-44EA-BEC1-43531A41434E}" type="datetimeFigureOut">
              <a:rPr lang="en-GB" smtClean="0"/>
              <a:t>29/06/2024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361265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B4FAE0-670B-44EA-BEC1-43531A41434E}" type="datetimeFigureOut">
              <a:rPr lang="en-GB" smtClean="0"/>
              <a:t>29/06/2024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391183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B4FAE0-670B-44EA-BEC1-43531A41434E}" type="datetimeFigureOut">
              <a:rPr lang="en-GB" smtClean="0"/>
              <a:t>29/06/2024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86542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4FAE0-670B-44EA-BEC1-43531A41434E}" type="datetimeFigureOut">
              <a:rPr lang="en-GB" smtClean="0"/>
              <a:t>29/06/2024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169293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B4FAE0-670B-44EA-BEC1-43531A41434E}" type="datetimeFigureOut">
              <a:rPr lang="en-GB" smtClean="0"/>
              <a:t>29/06/2024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424746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B4FAE0-670B-44EA-BEC1-43531A41434E}" type="datetimeFigureOut">
              <a:rPr lang="en-GB" smtClean="0"/>
              <a:t>29/06/2024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D3A0D-BB70-4E19-8324-4B7B5AB49E55}" type="slidenum">
              <a:rPr lang="en-GB" smtClean="0"/>
              <a:t>‹#›</a:t>
            </a:fld>
            <a:endParaRPr lang="en-GB"/>
          </a:p>
        </p:txBody>
      </p:sp>
    </p:spTree>
    <p:extLst>
      <p:ext uri="{BB962C8B-B14F-4D97-AF65-F5344CB8AC3E}">
        <p14:creationId xmlns:p14="http://schemas.microsoft.com/office/powerpoint/2010/main" val="280094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4FAE0-670B-44EA-BEC1-43531A41434E}" type="datetimeFigureOut">
              <a:rPr lang="en-GB" smtClean="0"/>
              <a:t>29/06/2024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D3A0D-BB70-4E19-8324-4B7B5AB49E55}" type="slidenum">
              <a:rPr lang="en-GB" smtClean="0"/>
              <a:t>‹#›</a:t>
            </a:fld>
            <a:endParaRPr lang="en-GB"/>
          </a:p>
        </p:txBody>
      </p:sp>
    </p:spTree>
    <p:extLst>
      <p:ext uri="{BB962C8B-B14F-4D97-AF65-F5344CB8AC3E}">
        <p14:creationId xmlns:p14="http://schemas.microsoft.com/office/powerpoint/2010/main" val="424198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29F41F3-1FC1-1758-4C93-43B2C64F98AB}"/>
              </a:ext>
            </a:extLst>
          </p:cNvPr>
          <p:cNvSpPr/>
          <p:nvPr/>
        </p:nvSpPr>
        <p:spPr>
          <a:xfrm>
            <a:off x="1173834" y="2423280"/>
            <a:ext cx="10471355" cy="1569660"/>
          </a:xfrm>
          <a:prstGeom prst="rect">
            <a:avLst/>
          </a:prstGeom>
          <a:noFill/>
          <a:ln cap="flat">
            <a:noFill/>
            <a:prstDash val="solid"/>
          </a:ln>
        </p:spPr>
        <p:txBody>
          <a:bodyPr vert="horz" wrap="square" lIns="91440" tIns="45720" rIns="91440" bIns="45720" anchor="t" anchorCtr="1" compatLnSpc="1">
            <a:spAutoFit/>
          </a:bodyPr>
          <a:lstStyle/>
          <a:p>
            <a:pPr marL="192883" marR="0" lvl="0" indent="-192883"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000000"/>
                </a:solidFill>
                <a:uFillTx/>
                <a:latin typeface="Arial" pitchFamily="34"/>
              </a:rPr>
              <a:t>Solar Energy for a Decarbonised Future -</a:t>
            </a:r>
          </a:p>
          <a:p>
            <a:pPr marL="192883" marR="0" lvl="0" indent="-192883"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000000"/>
                </a:solidFill>
                <a:uFillTx/>
                <a:latin typeface="Arial" pitchFamily="34"/>
              </a:rPr>
              <a:t>Knowledge Transfer for Environmental Education and Awareness (</a:t>
            </a:r>
            <a:r>
              <a:rPr lang="en-GB" sz="3200" b="1" i="0" u="none" strike="noStrike" kern="1200" cap="none" spc="0" baseline="0" dirty="0" err="1">
                <a:solidFill>
                  <a:srgbClr val="000000"/>
                </a:solidFill>
                <a:uFillTx/>
                <a:latin typeface="Arial" pitchFamily="34"/>
              </a:rPr>
              <a:t>SolAware</a:t>
            </a:r>
            <a:r>
              <a:rPr lang="en-GB" sz="3200" b="1" i="0" u="none" strike="noStrike" kern="1200" cap="none" spc="0" baseline="0" dirty="0">
                <a:solidFill>
                  <a:srgbClr val="000000"/>
                </a:solidFill>
                <a:uFillTx/>
                <a:latin typeface="Arial" pitchFamily="34"/>
              </a:rPr>
              <a:t>)</a:t>
            </a:r>
          </a:p>
        </p:txBody>
      </p:sp>
      <p:pic>
        <p:nvPicPr>
          <p:cNvPr id="12" name="Picture 11">
            <a:extLst>
              <a:ext uri="{FF2B5EF4-FFF2-40B4-BE49-F238E27FC236}">
                <a16:creationId xmlns:a16="http://schemas.microsoft.com/office/drawing/2014/main" id="{7A413770-629B-A0AD-AF19-7C5C3BDFAF0E}"/>
              </a:ext>
            </a:extLst>
          </p:cNvPr>
          <p:cNvPicPr>
            <a:picLocks noChangeAspect="1"/>
          </p:cNvPicPr>
          <p:nvPr/>
        </p:nvPicPr>
        <p:blipFill>
          <a:blip r:embed="rId2"/>
          <a:stretch>
            <a:fillRect/>
          </a:stretch>
        </p:blipFill>
        <p:spPr>
          <a:xfrm>
            <a:off x="288435" y="229623"/>
            <a:ext cx="1881475" cy="1881475"/>
          </a:xfrm>
          <a:prstGeom prst="rect">
            <a:avLst/>
          </a:prstGeom>
        </p:spPr>
      </p:pic>
      <p:sp>
        <p:nvSpPr>
          <p:cNvPr id="14" name="TextBox 13">
            <a:extLst>
              <a:ext uri="{FF2B5EF4-FFF2-40B4-BE49-F238E27FC236}">
                <a16:creationId xmlns:a16="http://schemas.microsoft.com/office/drawing/2014/main" id="{2FAA3830-5898-C30B-14EF-F334A8CA4811}"/>
              </a:ext>
            </a:extLst>
          </p:cNvPr>
          <p:cNvSpPr txBox="1"/>
          <p:nvPr/>
        </p:nvSpPr>
        <p:spPr>
          <a:xfrm>
            <a:off x="3322181" y="4807663"/>
            <a:ext cx="6174659" cy="2400657"/>
          </a:xfrm>
          <a:prstGeom prst="rect">
            <a:avLst/>
          </a:prstGeom>
          <a:noFill/>
        </p:spPr>
        <p:txBody>
          <a:bodyPr wrap="square">
            <a:spAutoFit/>
          </a:bodyPr>
          <a:lstStyle/>
          <a:p>
            <a:pPr algn="ctr"/>
            <a:r>
              <a:rPr lang="en-GB" sz="4000" b="1" i="0" u="none" strike="noStrike" kern="1200" cap="none" spc="0" baseline="0" dirty="0">
                <a:solidFill>
                  <a:srgbClr val="0070C0"/>
                </a:solidFill>
                <a:uFillTx/>
                <a:latin typeface="Arial" pitchFamily="34"/>
              </a:rPr>
              <a:t>Summer training 2024   First week </a:t>
            </a:r>
          </a:p>
          <a:p>
            <a:pPr algn="ctr"/>
            <a:r>
              <a:rPr lang="en-GB" sz="3000" b="1" i="0" u="none" strike="noStrike" kern="1200" cap="none" spc="0" baseline="0" dirty="0" err="1">
                <a:solidFill>
                  <a:srgbClr val="002060"/>
                </a:solidFill>
                <a:uFillTx/>
                <a:latin typeface="Arial" pitchFamily="34"/>
              </a:rPr>
              <a:t>Dr.</a:t>
            </a:r>
            <a:r>
              <a:rPr lang="en-GB" sz="3000" b="1" i="0" u="none" strike="noStrike" kern="1200" cap="none" spc="0" baseline="0" dirty="0">
                <a:solidFill>
                  <a:srgbClr val="002060"/>
                </a:solidFill>
                <a:uFillTx/>
                <a:latin typeface="Arial" pitchFamily="34"/>
              </a:rPr>
              <a:t> Ahmed Suhail</a:t>
            </a:r>
          </a:p>
          <a:p>
            <a:endParaRPr lang="en-GB" sz="4000" dirty="0">
              <a:solidFill>
                <a:srgbClr val="0070C0"/>
              </a:solidFill>
            </a:endParaRPr>
          </a:p>
        </p:txBody>
      </p:sp>
      <p:pic>
        <p:nvPicPr>
          <p:cNvPr id="4" name="Picture 3">
            <a:extLst>
              <a:ext uri="{FF2B5EF4-FFF2-40B4-BE49-F238E27FC236}">
                <a16:creationId xmlns:a16="http://schemas.microsoft.com/office/drawing/2014/main" id="{FB99A09E-B584-C43F-A138-53E05443004B}"/>
              </a:ext>
            </a:extLst>
          </p:cNvPr>
          <p:cNvPicPr>
            <a:picLocks noChangeAspect="1"/>
          </p:cNvPicPr>
          <p:nvPr/>
        </p:nvPicPr>
        <p:blipFill>
          <a:blip r:embed="rId3"/>
          <a:stretch>
            <a:fillRect/>
          </a:stretch>
        </p:blipFill>
        <p:spPr>
          <a:xfrm>
            <a:off x="8416928" y="290052"/>
            <a:ext cx="3486637" cy="1562318"/>
          </a:xfrm>
          <a:prstGeom prst="rect">
            <a:avLst/>
          </a:prstGeom>
        </p:spPr>
      </p:pic>
    </p:spTree>
    <p:extLst>
      <p:ext uri="{BB962C8B-B14F-4D97-AF65-F5344CB8AC3E}">
        <p14:creationId xmlns:p14="http://schemas.microsoft.com/office/powerpoint/2010/main" val="381751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1077218"/>
          </a:xfrm>
          <a:prstGeom prst="rect">
            <a:avLst/>
          </a:prstGeom>
        </p:spPr>
        <p:txBody>
          <a:bodyPr wrap="square">
            <a:spAutoFit/>
          </a:bodyPr>
          <a:lstStyle/>
          <a:p>
            <a:pPr marL="192881" indent="-192881" algn="ctr"/>
            <a:r>
              <a:rPr lang="en-GB" altLang="en-US" sz="3200" b="1" dirty="0">
                <a:latin typeface="Arial" panose="020B0604020202020204" pitchFamily="34" charset="0"/>
              </a:rPr>
              <a:t>What we are going to fabricate in the summer training?</a:t>
            </a:r>
          </a:p>
        </p:txBody>
      </p:sp>
      <p:pic>
        <p:nvPicPr>
          <p:cNvPr id="3" name="Picture 2"/>
          <p:cNvPicPr>
            <a:picLocks noChangeAspect="1"/>
          </p:cNvPicPr>
          <p:nvPr/>
        </p:nvPicPr>
        <p:blipFill>
          <a:blip r:embed="rId2"/>
          <a:stretch>
            <a:fillRect/>
          </a:stretch>
        </p:blipFill>
        <p:spPr>
          <a:xfrm>
            <a:off x="782952" y="2489288"/>
            <a:ext cx="4102848" cy="3140801"/>
          </a:xfrm>
          <a:prstGeom prst="rect">
            <a:avLst/>
          </a:prstGeom>
        </p:spPr>
      </p:pic>
      <p:pic>
        <p:nvPicPr>
          <p:cNvPr id="4" name="Picture 3"/>
          <p:cNvPicPr>
            <a:picLocks noChangeAspect="1"/>
          </p:cNvPicPr>
          <p:nvPr/>
        </p:nvPicPr>
        <p:blipFill>
          <a:blip r:embed="rId3"/>
          <a:stretch>
            <a:fillRect/>
          </a:stretch>
        </p:blipFill>
        <p:spPr>
          <a:xfrm>
            <a:off x="6113410" y="2454454"/>
            <a:ext cx="3165838" cy="4063751"/>
          </a:xfrm>
          <a:prstGeom prst="rect">
            <a:avLst/>
          </a:prstGeom>
        </p:spPr>
      </p:pic>
      <p:sp>
        <p:nvSpPr>
          <p:cNvPr id="7" name="TextBox 6"/>
          <p:cNvSpPr txBox="1"/>
          <p:nvPr/>
        </p:nvSpPr>
        <p:spPr>
          <a:xfrm>
            <a:off x="1045031" y="5891347"/>
            <a:ext cx="3383280" cy="646331"/>
          </a:xfrm>
          <a:prstGeom prst="rect">
            <a:avLst/>
          </a:prstGeom>
          <a:noFill/>
        </p:spPr>
        <p:txBody>
          <a:bodyPr wrap="square" rtlCol="0">
            <a:spAutoFit/>
          </a:bodyPr>
          <a:lstStyle/>
          <a:p>
            <a:r>
              <a:rPr lang="en-GB" b="1" dirty="0"/>
              <a:t>Front side of a graphene/n-Si </a:t>
            </a:r>
            <a:r>
              <a:rPr lang="en-GB" b="1" dirty="0" err="1"/>
              <a:t>Schottky</a:t>
            </a:r>
            <a:r>
              <a:rPr lang="en-GB" b="1" dirty="0"/>
              <a:t> junction Solar cell</a:t>
            </a:r>
          </a:p>
        </p:txBody>
      </p:sp>
      <p:sp>
        <p:nvSpPr>
          <p:cNvPr id="8" name="TextBox 7"/>
          <p:cNvSpPr txBox="1"/>
          <p:nvPr/>
        </p:nvSpPr>
        <p:spPr>
          <a:xfrm>
            <a:off x="9727498" y="4005939"/>
            <a:ext cx="2303393" cy="1200329"/>
          </a:xfrm>
          <a:prstGeom prst="rect">
            <a:avLst/>
          </a:prstGeom>
          <a:noFill/>
        </p:spPr>
        <p:txBody>
          <a:bodyPr wrap="square" rtlCol="0">
            <a:spAutoFit/>
          </a:bodyPr>
          <a:lstStyle/>
          <a:p>
            <a:r>
              <a:rPr lang="en-GB" b="1" dirty="0"/>
              <a:t>Back side of a graphene/n-Si </a:t>
            </a:r>
            <a:r>
              <a:rPr lang="en-GB" b="1" dirty="0" err="1"/>
              <a:t>Schottky</a:t>
            </a:r>
            <a:r>
              <a:rPr lang="en-GB" b="1" dirty="0"/>
              <a:t> junction Solar cell</a:t>
            </a:r>
          </a:p>
        </p:txBody>
      </p:sp>
    </p:spTree>
    <p:extLst>
      <p:ext uri="{BB962C8B-B14F-4D97-AF65-F5344CB8AC3E}">
        <p14:creationId xmlns:p14="http://schemas.microsoft.com/office/powerpoint/2010/main" val="163655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1077218"/>
          </a:xfrm>
          <a:prstGeom prst="rect">
            <a:avLst/>
          </a:prstGeom>
        </p:spPr>
        <p:txBody>
          <a:bodyPr wrap="square">
            <a:spAutoFit/>
          </a:bodyPr>
          <a:lstStyle/>
          <a:p>
            <a:pPr marL="192881" indent="-192881" algn="ctr"/>
            <a:r>
              <a:rPr lang="en-GB" altLang="en-US" sz="3200" b="1" dirty="0">
                <a:latin typeface="Arial" panose="020B0604020202020204" pitchFamily="34" charset="0"/>
              </a:rPr>
              <a:t>Which steps do we need to fabricate graphene/Si solar cells?</a:t>
            </a:r>
          </a:p>
        </p:txBody>
      </p:sp>
      <p:sp>
        <p:nvSpPr>
          <p:cNvPr id="2" name="Rectangle 1"/>
          <p:cNvSpPr/>
          <p:nvPr/>
        </p:nvSpPr>
        <p:spPr>
          <a:xfrm>
            <a:off x="992777" y="5383969"/>
            <a:ext cx="9823269" cy="1338828"/>
          </a:xfrm>
          <a:prstGeom prst="rect">
            <a:avLst/>
          </a:prstGeom>
        </p:spPr>
        <p:txBody>
          <a:bodyPr wrap="square">
            <a:spAutoFit/>
          </a:bodyPr>
          <a:lstStyle/>
          <a:p>
            <a:pPr algn="just">
              <a:lnSpc>
                <a:spcPct val="150000"/>
              </a:lnSpc>
              <a:spcAft>
                <a:spcPts val="1000"/>
              </a:spcAft>
            </a:pPr>
            <a:r>
              <a:rPr lang="en-GB"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Figure.  Fabrication process of a graphene/n-Si </a:t>
            </a:r>
            <a:r>
              <a:rPr lang="en-GB" b="1" dirty="0" err="1">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Schottky</a:t>
            </a:r>
            <a:r>
              <a:rPr lang="en-GB"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junction constructed via a top-window structure. (a) Cleaning process of Si wafers. (b), (c) and (d) forming contacts through lithography and sputtering processes. (e) Transferring CVD- graphene.</a:t>
            </a:r>
            <a:endParaRPr lang="en-GB" sz="1100" b="1" dirty="0">
              <a:solidFill>
                <a:schemeClr val="tx1">
                  <a:lumMod val="95000"/>
                  <a:lumOff val="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12CB9366-AD41-ABB5-A2C1-153A406D2530}"/>
              </a:ext>
            </a:extLst>
          </p:cNvPr>
          <p:cNvGrpSpPr/>
          <p:nvPr/>
        </p:nvGrpSpPr>
        <p:grpSpPr>
          <a:xfrm>
            <a:off x="1162594" y="2247401"/>
            <a:ext cx="9196251" cy="3108371"/>
            <a:chOff x="1162594" y="2247401"/>
            <a:chExt cx="9196251" cy="3108371"/>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62594" y="2247401"/>
              <a:ext cx="9196251" cy="3108371"/>
            </a:xfrm>
            <a:prstGeom prst="rect">
              <a:avLst/>
            </a:prstGeom>
          </p:spPr>
        </p:pic>
        <p:sp>
          <p:nvSpPr>
            <p:cNvPr id="3" name="Rectangle 2">
              <a:extLst>
                <a:ext uri="{FF2B5EF4-FFF2-40B4-BE49-F238E27FC236}">
                  <a16:creationId xmlns:a16="http://schemas.microsoft.com/office/drawing/2014/main" id="{B98F8227-51BA-C44C-51AE-F98BF0056F33}"/>
                </a:ext>
              </a:extLst>
            </p:cNvPr>
            <p:cNvSpPr/>
            <p:nvPr/>
          </p:nvSpPr>
          <p:spPr>
            <a:xfrm>
              <a:off x="6600825" y="4233861"/>
              <a:ext cx="271463" cy="128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4" name="Rectangle 3">
              <a:extLst>
                <a:ext uri="{FF2B5EF4-FFF2-40B4-BE49-F238E27FC236}">
                  <a16:creationId xmlns:a16="http://schemas.microsoft.com/office/drawing/2014/main" id="{0B0F0B6B-E6F8-8C57-580E-05A068617668}"/>
                </a:ext>
              </a:extLst>
            </p:cNvPr>
            <p:cNvSpPr/>
            <p:nvPr/>
          </p:nvSpPr>
          <p:spPr>
            <a:xfrm>
              <a:off x="4752975" y="4233861"/>
              <a:ext cx="271463" cy="128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grpSp>
    </p:spTree>
    <p:extLst>
      <p:ext uri="{BB962C8B-B14F-4D97-AF65-F5344CB8AC3E}">
        <p14:creationId xmlns:p14="http://schemas.microsoft.com/office/powerpoint/2010/main" val="200298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r>
              <a:rPr lang="en-GB" dirty="0">
                <a:solidFill>
                  <a:srgbClr val="0070C0"/>
                </a:solidFill>
              </a:rPr>
              <a:t>(Cleaning process)</a:t>
            </a:r>
          </a:p>
        </p:txBody>
      </p:sp>
      <p:sp>
        <p:nvSpPr>
          <p:cNvPr id="5" name="Subtitle 4">
            <a:extLst>
              <a:ext uri="{FF2B5EF4-FFF2-40B4-BE49-F238E27FC236}">
                <a16:creationId xmlns:a16="http://schemas.microsoft.com/office/drawing/2014/main" id="{4986B318-E5E7-156A-19E4-7D63D9A53CF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057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79714" y="1700376"/>
            <a:ext cx="5327302" cy="4935555"/>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2881" indent="-192881" algn="just"/>
            <a:endParaRPr lang="en-GB" altLang="en-US" dirty="0">
              <a:latin typeface="Arial" panose="020B0604020202020204" pitchFamily="34" charset="0"/>
            </a:endParaRPr>
          </a:p>
          <a:p>
            <a:pPr marL="192881" indent="-192881" algn="just">
              <a:buFontTx/>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Introduction</a:t>
            </a:r>
          </a:p>
          <a:p>
            <a:pPr marL="192881" indent="-192881" algn="just">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Methodology</a:t>
            </a:r>
          </a:p>
          <a:p>
            <a:pPr marL="192881" indent="-192881" algn="just">
              <a:buAutoNum type="arabicPeriod"/>
            </a:pPr>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marL="192881" indent="-192881" algn="just">
              <a:buAutoNum type="arabicPeriod"/>
            </a:pPr>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p:txBody>
      </p:sp>
      <p:sp>
        <p:nvSpPr>
          <p:cNvPr id="5" name="Rectangle 4"/>
          <p:cNvSpPr/>
          <p:nvPr/>
        </p:nvSpPr>
        <p:spPr>
          <a:xfrm>
            <a:off x="4553054" y="757898"/>
            <a:ext cx="2622202" cy="584775"/>
          </a:xfrm>
          <a:prstGeom prst="rect">
            <a:avLst/>
          </a:prstGeom>
        </p:spPr>
        <p:txBody>
          <a:bodyPr wrap="square">
            <a:spAutoFit/>
          </a:bodyPr>
          <a:lstStyle/>
          <a:p>
            <a:pPr marL="192881" indent="-192881" algn="ctr"/>
            <a:r>
              <a:rPr lang="en-GB" altLang="en-US" sz="3200" b="1" dirty="0">
                <a:latin typeface="Arial" panose="020B0604020202020204" pitchFamily="34" charset="0"/>
              </a:rPr>
              <a:t>Outlines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788" y="2533517"/>
            <a:ext cx="3834503" cy="2542442"/>
          </a:xfrm>
          <a:prstGeom prst="rect">
            <a:avLst/>
          </a:prstGeom>
        </p:spPr>
      </p:pic>
    </p:spTree>
    <p:extLst>
      <p:ext uri="{BB962C8B-B14F-4D97-AF65-F5344CB8AC3E}">
        <p14:creationId xmlns:p14="http://schemas.microsoft.com/office/powerpoint/2010/main" val="227515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3542" y="509701"/>
            <a:ext cx="7638946" cy="584775"/>
          </a:xfrm>
          <a:prstGeom prst="rect">
            <a:avLst/>
          </a:prstGeom>
        </p:spPr>
        <p:txBody>
          <a:bodyPr wrap="square">
            <a:spAutoFit/>
          </a:bodyPr>
          <a:lstStyle/>
          <a:p>
            <a:pPr marL="192881" indent="-192881" algn="ctr"/>
            <a:r>
              <a:rPr lang="en-GB" altLang="en-US" sz="3200" b="1" dirty="0">
                <a:latin typeface="Arial" panose="020B0604020202020204" pitchFamily="34" charset="0"/>
              </a:rPr>
              <a:t>Methodology</a:t>
            </a:r>
          </a:p>
        </p:txBody>
      </p:sp>
      <p:sp>
        <p:nvSpPr>
          <p:cNvPr id="2" name="Rectangle 1"/>
          <p:cNvSpPr/>
          <p:nvPr/>
        </p:nvSpPr>
        <p:spPr>
          <a:xfrm>
            <a:off x="709748" y="1543483"/>
            <a:ext cx="6096000" cy="4154984"/>
          </a:xfrm>
          <a:prstGeom prst="rect">
            <a:avLst/>
          </a:prstGeom>
        </p:spPr>
        <p:txBody>
          <a:bodyPr>
            <a:spAutoFit/>
          </a:bodyPr>
          <a:lstStyle/>
          <a:p>
            <a:r>
              <a:rPr lang="en-GB" sz="2400" dirty="0">
                <a:latin typeface="Arial" panose="020B0604020202020204" pitchFamily="34" charset="0"/>
                <a:cs typeface="Arial" panose="020B0604020202020204" pitchFamily="34" charset="0"/>
              </a:rPr>
              <a:t>Materials:</a:t>
            </a:r>
          </a:p>
          <a:p>
            <a:endParaRPr lang="en-GB" sz="2400" dirty="0">
              <a:latin typeface="Arial" panose="020B0604020202020204" pitchFamily="34" charset="0"/>
              <a:cs typeface="Arial" panose="020B0604020202020204" pitchFamily="34" charset="0"/>
            </a:endParaRPr>
          </a:p>
          <a:p>
            <a:pPr marL="457200" indent="-457200">
              <a:buFont typeface="+mj-lt"/>
              <a:buAutoNum type="arabicParenR"/>
            </a:pPr>
            <a:r>
              <a:rPr lang="en-GB" sz="2400" dirty="0">
                <a:latin typeface="Arial" panose="020B0604020202020204" pitchFamily="34" charset="0"/>
                <a:cs typeface="Arial" panose="020B0604020202020204" pitchFamily="34" charset="0"/>
              </a:rPr>
              <a:t>N type-silicon wafers. </a:t>
            </a:r>
          </a:p>
          <a:p>
            <a:pPr marL="457200" indent="-457200">
              <a:buFont typeface="+mj-lt"/>
              <a:buAutoNum type="arabicParenR"/>
            </a:pPr>
            <a:r>
              <a:rPr lang="en-GB" sz="2400" dirty="0">
                <a:latin typeface="Arial" panose="020B0604020202020204" pitchFamily="34" charset="0"/>
                <a:cs typeface="Arial" panose="020B0604020202020204" pitchFamily="34" charset="0"/>
              </a:rPr>
              <a:t>Cutter.</a:t>
            </a:r>
          </a:p>
          <a:p>
            <a:pPr marL="457200" indent="-457200">
              <a:buFont typeface="+mj-lt"/>
              <a:buAutoNum type="arabicParenR"/>
            </a:pPr>
            <a:r>
              <a:rPr lang="en-GB" sz="2400" dirty="0">
                <a:latin typeface="Arial" panose="020B0604020202020204" pitchFamily="34" charset="0"/>
                <a:cs typeface="Arial" panose="020B0604020202020204" pitchFamily="34" charset="0"/>
              </a:rPr>
              <a:t>Ruler.</a:t>
            </a:r>
          </a:p>
          <a:p>
            <a:pPr marL="457200" indent="-457200">
              <a:buFont typeface="+mj-lt"/>
              <a:buAutoNum type="arabicParenR"/>
            </a:pPr>
            <a:r>
              <a:rPr lang="en-GB" sz="2400" dirty="0">
                <a:latin typeface="Arial" panose="020B0604020202020204" pitchFamily="34" charset="0"/>
                <a:cs typeface="Arial" panose="020B0604020202020204" pitchFamily="34" charset="0"/>
              </a:rPr>
              <a:t>Acetone.</a:t>
            </a:r>
          </a:p>
          <a:p>
            <a:pPr marL="457200" indent="-457200">
              <a:buFont typeface="+mj-lt"/>
              <a:buAutoNum type="arabicParenR"/>
            </a:pPr>
            <a:r>
              <a:rPr lang="en-GB" sz="2400" dirty="0">
                <a:latin typeface="Arial" panose="020B0604020202020204" pitchFamily="34" charset="0"/>
                <a:cs typeface="Arial" panose="020B0604020202020204" pitchFamily="34" charset="0"/>
              </a:rPr>
              <a:t>Isopropanol.</a:t>
            </a:r>
          </a:p>
          <a:p>
            <a:pPr marL="457200" indent="-457200">
              <a:buFont typeface="+mj-lt"/>
              <a:buAutoNum type="arabicParenR"/>
            </a:pPr>
            <a:r>
              <a:rPr lang="en-GB" sz="2400" dirty="0">
                <a:latin typeface="Arial" panose="020B0604020202020204" pitchFamily="34" charset="0"/>
                <a:cs typeface="Arial" panose="020B0604020202020204" pitchFamily="34" charset="0"/>
              </a:rPr>
              <a:t>DI-water.</a:t>
            </a:r>
          </a:p>
          <a:p>
            <a:pPr marL="457200" indent="-457200">
              <a:buFont typeface="+mj-lt"/>
              <a:buAutoNum type="arabicParenR"/>
            </a:pPr>
            <a:r>
              <a:rPr lang="en-GB" sz="2400" dirty="0">
                <a:latin typeface="Arial" panose="020B0604020202020204" pitchFamily="34" charset="0"/>
                <a:cs typeface="Arial" panose="020B0604020202020204" pitchFamily="34" charset="0"/>
              </a:rPr>
              <a:t>Potassium Hydroxide Oxide (KOH).</a:t>
            </a:r>
          </a:p>
          <a:p>
            <a:pPr marL="457200" indent="-457200">
              <a:buFont typeface="+mj-lt"/>
              <a:buAutoNum type="arabicParenR"/>
            </a:pPr>
            <a:r>
              <a:rPr lang="en-GB" sz="2400" dirty="0">
                <a:latin typeface="Arial" panose="020B0604020202020204" pitchFamily="34" charset="0"/>
                <a:cs typeface="Arial" panose="020B0604020202020204" pitchFamily="34" charset="0"/>
              </a:rPr>
              <a:t>Clean room tissue.</a:t>
            </a:r>
          </a:p>
          <a:p>
            <a:pPr marL="457200" indent="-457200">
              <a:buFont typeface="+mj-lt"/>
              <a:buAutoNum type="arabicParenR"/>
            </a:pPr>
            <a:r>
              <a:rPr lang="en-GB" sz="2400" dirty="0">
                <a:latin typeface="Arial" panose="020B0604020202020204" pitchFamily="34" charset="0"/>
                <a:cs typeface="Arial" panose="020B0604020202020204" pitchFamily="34" charset="0"/>
              </a:rPr>
              <a:t>N</a:t>
            </a:r>
            <a:r>
              <a:rPr lang="en-GB" sz="2400" baseline="-25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gas.</a:t>
            </a:r>
          </a:p>
        </p:txBody>
      </p:sp>
      <p:pic>
        <p:nvPicPr>
          <p:cNvPr id="3" name="Picture 2"/>
          <p:cNvPicPr>
            <a:picLocks noChangeAspect="1"/>
          </p:cNvPicPr>
          <p:nvPr/>
        </p:nvPicPr>
        <p:blipFill>
          <a:blip r:embed="rId2"/>
          <a:stretch>
            <a:fillRect/>
          </a:stretch>
        </p:blipFill>
        <p:spPr>
          <a:xfrm>
            <a:off x="6805748" y="1543483"/>
            <a:ext cx="4474521" cy="3800139"/>
          </a:xfrm>
          <a:prstGeom prst="rect">
            <a:avLst/>
          </a:prstGeom>
        </p:spPr>
      </p:pic>
      <p:sp>
        <p:nvSpPr>
          <p:cNvPr id="13" name="TextBox 12"/>
          <p:cNvSpPr txBox="1"/>
          <p:nvPr/>
        </p:nvSpPr>
        <p:spPr>
          <a:xfrm>
            <a:off x="8177352" y="5538651"/>
            <a:ext cx="2063932" cy="400110"/>
          </a:xfrm>
          <a:prstGeom prst="rect">
            <a:avLst/>
          </a:prstGeom>
          <a:noFill/>
        </p:spPr>
        <p:txBody>
          <a:bodyPr wrap="square" rtlCol="0">
            <a:spAutoFit/>
          </a:bodyPr>
          <a:lstStyle/>
          <a:p>
            <a:pPr algn="ctr"/>
            <a:r>
              <a:rPr lang="en-GB" sz="2000" dirty="0"/>
              <a:t>Si wafer</a:t>
            </a:r>
          </a:p>
        </p:txBody>
      </p:sp>
    </p:spTree>
    <p:extLst>
      <p:ext uri="{BB962C8B-B14F-4D97-AF65-F5344CB8AC3E}">
        <p14:creationId xmlns:p14="http://schemas.microsoft.com/office/powerpoint/2010/main" val="80632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584775"/>
          </a:xfrm>
          <a:prstGeom prst="rect">
            <a:avLst/>
          </a:prstGeom>
        </p:spPr>
        <p:txBody>
          <a:bodyPr wrap="square">
            <a:spAutoFit/>
          </a:bodyPr>
          <a:lstStyle/>
          <a:p>
            <a:pPr marL="192881" indent="-192881" algn="ctr"/>
            <a:r>
              <a:rPr lang="en-GB" altLang="en-US" sz="3200" b="1" dirty="0">
                <a:latin typeface="Arial" panose="020B0604020202020204" pitchFamily="34" charset="0"/>
              </a:rPr>
              <a:t>How can we cut Si wafers?</a:t>
            </a:r>
          </a:p>
        </p:txBody>
      </p:sp>
      <p:pic>
        <p:nvPicPr>
          <p:cNvPr id="6" name="Picture 5"/>
          <p:cNvPicPr>
            <a:picLocks noChangeAspect="1"/>
          </p:cNvPicPr>
          <p:nvPr/>
        </p:nvPicPr>
        <p:blipFill>
          <a:blip r:embed="rId2"/>
          <a:stretch>
            <a:fillRect/>
          </a:stretch>
        </p:blipFill>
        <p:spPr>
          <a:xfrm>
            <a:off x="32387" y="2029369"/>
            <a:ext cx="3047569" cy="2703741"/>
          </a:xfrm>
          <a:prstGeom prst="rect">
            <a:avLst/>
          </a:prstGeom>
        </p:spPr>
      </p:pic>
      <p:sp>
        <p:nvSpPr>
          <p:cNvPr id="9" name="Right Arrow 8"/>
          <p:cNvSpPr/>
          <p:nvPr/>
        </p:nvSpPr>
        <p:spPr>
          <a:xfrm>
            <a:off x="3056710" y="3056710"/>
            <a:ext cx="1151427" cy="5617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a:stretch>
            <a:fillRect/>
          </a:stretch>
        </p:blipFill>
        <p:spPr>
          <a:xfrm>
            <a:off x="4182023" y="2029369"/>
            <a:ext cx="3047569" cy="2703741"/>
          </a:xfrm>
          <a:prstGeom prst="rect">
            <a:avLst/>
          </a:prstGeom>
        </p:spPr>
      </p:pic>
      <p:sp>
        <p:nvSpPr>
          <p:cNvPr id="11" name="TextBox 10"/>
          <p:cNvSpPr txBox="1"/>
          <p:nvPr/>
        </p:nvSpPr>
        <p:spPr>
          <a:xfrm>
            <a:off x="3069773" y="2664828"/>
            <a:ext cx="1005840" cy="369332"/>
          </a:xfrm>
          <a:prstGeom prst="rect">
            <a:avLst/>
          </a:prstGeom>
          <a:noFill/>
        </p:spPr>
        <p:txBody>
          <a:bodyPr wrap="square" rtlCol="0">
            <a:spAutoFit/>
          </a:bodyPr>
          <a:lstStyle/>
          <a:p>
            <a:r>
              <a:rPr lang="en-GB" b="1" dirty="0"/>
              <a:t>Cutting</a:t>
            </a:r>
          </a:p>
        </p:txBody>
      </p:sp>
      <p:cxnSp>
        <p:nvCxnSpPr>
          <p:cNvPr id="13" name="Straight Connector 12"/>
          <p:cNvCxnSpPr/>
          <p:nvPr/>
        </p:nvCxnSpPr>
        <p:spPr>
          <a:xfrm>
            <a:off x="5669271" y="1859281"/>
            <a:ext cx="65314" cy="4402183"/>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7219418" y="3052354"/>
            <a:ext cx="944866" cy="5617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a:stretch>
            <a:fillRect/>
          </a:stretch>
        </p:blipFill>
        <p:spPr>
          <a:xfrm>
            <a:off x="8164554" y="1977117"/>
            <a:ext cx="3629663" cy="2873829"/>
          </a:xfrm>
          <a:prstGeom prst="rect">
            <a:avLst/>
          </a:prstGeom>
        </p:spPr>
      </p:pic>
      <p:cxnSp>
        <p:nvCxnSpPr>
          <p:cNvPr id="20" name="Straight Connector 19"/>
          <p:cNvCxnSpPr/>
          <p:nvPr/>
        </p:nvCxnSpPr>
        <p:spPr>
          <a:xfrm>
            <a:off x="10824762" y="1867996"/>
            <a:ext cx="65314" cy="4402183"/>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73979" y="3561817"/>
            <a:ext cx="1127749" cy="369332"/>
          </a:xfrm>
          <a:prstGeom prst="rect">
            <a:avLst/>
          </a:prstGeom>
          <a:noFill/>
        </p:spPr>
        <p:txBody>
          <a:bodyPr wrap="square" rtlCol="0">
            <a:spAutoFit/>
          </a:bodyPr>
          <a:lstStyle/>
          <a:p>
            <a:r>
              <a:rPr lang="en-GB" b="1" dirty="0"/>
              <a:t>Right way</a:t>
            </a:r>
          </a:p>
        </p:txBody>
      </p:sp>
    </p:spTree>
    <p:extLst>
      <p:ext uri="{BB962C8B-B14F-4D97-AF65-F5344CB8AC3E}">
        <p14:creationId xmlns:p14="http://schemas.microsoft.com/office/powerpoint/2010/main" val="75513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584775"/>
          </a:xfrm>
          <a:prstGeom prst="rect">
            <a:avLst/>
          </a:prstGeom>
        </p:spPr>
        <p:txBody>
          <a:bodyPr wrap="square">
            <a:spAutoFit/>
          </a:bodyPr>
          <a:lstStyle/>
          <a:p>
            <a:pPr marL="192881" indent="-192881" algn="ctr"/>
            <a:r>
              <a:rPr lang="en-GB" altLang="en-US" sz="3200" b="1" dirty="0">
                <a:latin typeface="Arial" panose="020B0604020202020204" pitchFamily="34" charset="0"/>
              </a:rPr>
              <a:t>How can we cut Si wafers?</a:t>
            </a:r>
          </a:p>
        </p:txBody>
      </p:sp>
      <p:pic>
        <p:nvPicPr>
          <p:cNvPr id="6" name="Picture 5"/>
          <p:cNvPicPr>
            <a:picLocks noChangeAspect="1"/>
          </p:cNvPicPr>
          <p:nvPr/>
        </p:nvPicPr>
        <p:blipFill>
          <a:blip r:embed="rId2"/>
          <a:stretch>
            <a:fillRect/>
          </a:stretch>
        </p:blipFill>
        <p:spPr>
          <a:xfrm>
            <a:off x="32387" y="2029369"/>
            <a:ext cx="3047569" cy="2703741"/>
          </a:xfrm>
          <a:prstGeom prst="rect">
            <a:avLst/>
          </a:prstGeom>
        </p:spPr>
      </p:pic>
      <p:pic>
        <p:nvPicPr>
          <p:cNvPr id="10" name="Picture 9"/>
          <p:cNvPicPr>
            <a:picLocks noChangeAspect="1"/>
          </p:cNvPicPr>
          <p:nvPr/>
        </p:nvPicPr>
        <p:blipFill>
          <a:blip r:embed="rId2"/>
          <a:stretch>
            <a:fillRect/>
          </a:stretch>
        </p:blipFill>
        <p:spPr>
          <a:xfrm>
            <a:off x="5070298" y="2029369"/>
            <a:ext cx="3047569" cy="2703741"/>
          </a:xfrm>
          <a:prstGeom prst="rect">
            <a:avLst/>
          </a:prstGeom>
        </p:spPr>
      </p:pic>
      <p:cxnSp>
        <p:nvCxnSpPr>
          <p:cNvPr id="13" name="Straight Connector 12"/>
          <p:cNvCxnSpPr/>
          <p:nvPr/>
        </p:nvCxnSpPr>
        <p:spPr>
          <a:xfrm flipV="1">
            <a:off x="4467495" y="3291833"/>
            <a:ext cx="4088674" cy="2177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9074350" y="3026228"/>
            <a:ext cx="958208" cy="5617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158569" y="3065425"/>
            <a:ext cx="1715568" cy="646331"/>
          </a:xfrm>
          <a:prstGeom prst="rect">
            <a:avLst/>
          </a:prstGeom>
          <a:noFill/>
        </p:spPr>
        <p:txBody>
          <a:bodyPr wrap="square" rtlCol="0">
            <a:spAutoFit/>
          </a:bodyPr>
          <a:lstStyle/>
          <a:p>
            <a:r>
              <a:rPr lang="en-GB" b="1" dirty="0">
                <a:solidFill>
                  <a:srgbClr val="FF0000"/>
                </a:solidFill>
              </a:rPr>
              <a:t>Destroying your wafer</a:t>
            </a:r>
          </a:p>
        </p:txBody>
      </p:sp>
      <p:sp>
        <p:nvSpPr>
          <p:cNvPr id="19" name="Right Arrow 18"/>
          <p:cNvSpPr/>
          <p:nvPr/>
        </p:nvSpPr>
        <p:spPr>
          <a:xfrm>
            <a:off x="3056710" y="3017522"/>
            <a:ext cx="1151427" cy="5617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069773" y="2625640"/>
            <a:ext cx="1005840" cy="369332"/>
          </a:xfrm>
          <a:prstGeom prst="rect">
            <a:avLst/>
          </a:prstGeom>
          <a:noFill/>
        </p:spPr>
        <p:txBody>
          <a:bodyPr wrap="square" rtlCol="0">
            <a:spAutoFit/>
          </a:bodyPr>
          <a:lstStyle/>
          <a:p>
            <a:r>
              <a:rPr lang="en-GB" b="1" dirty="0"/>
              <a:t>Cutting</a:t>
            </a:r>
          </a:p>
        </p:txBody>
      </p:sp>
      <p:sp>
        <p:nvSpPr>
          <p:cNvPr id="22" name="TextBox 21"/>
          <p:cNvSpPr txBox="1"/>
          <p:nvPr/>
        </p:nvSpPr>
        <p:spPr>
          <a:xfrm>
            <a:off x="2973979" y="3522629"/>
            <a:ext cx="1480455" cy="369332"/>
          </a:xfrm>
          <a:prstGeom prst="rect">
            <a:avLst/>
          </a:prstGeom>
          <a:noFill/>
        </p:spPr>
        <p:txBody>
          <a:bodyPr wrap="square" rtlCol="0">
            <a:spAutoFit/>
          </a:bodyPr>
          <a:lstStyle/>
          <a:p>
            <a:r>
              <a:rPr lang="en-GB" b="1" dirty="0"/>
              <a:t>Wrong way</a:t>
            </a:r>
          </a:p>
        </p:txBody>
      </p:sp>
    </p:spTree>
    <p:extLst>
      <p:ext uri="{BB962C8B-B14F-4D97-AF65-F5344CB8AC3E}">
        <p14:creationId xmlns:p14="http://schemas.microsoft.com/office/powerpoint/2010/main" val="388444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584775"/>
          </a:xfrm>
          <a:prstGeom prst="rect">
            <a:avLst/>
          </a:prstGeom>
        </p:spPr>
        <p:txBody>
          <a:bodyPr wrap="square">
            <a:spAutoFit/>
          </a:bodyPr>
          <a:lstStyle/>
          <a:p>
            <a:pPr marL="192881" indent="-192881" algn="ctr"/>
            <a:r>
              <a:rPr lang="en-GB" altLang="en-US" sz="3200" b="1" dirty="0">
                <a:latin typeface="Arial" panose="020B0604020202020204" pitchFamily="34" charset="0"/>
              </a:rPr>
              <a:t>How can we clean Si wafers?</a:t>
            </a:r>
          </a:p>
        </p:txBody>
      </p:sp>
      <p:pic>
        <p:nvPicPr>
          <p:cNvPr id="16" name="Picture 15"/>
          <p:cNvPicPr>
            <a:picLocks noChangeAspect="1"/>
          </p:cNvPicPr>
          <p:nvPr/>
        </p:nvPicPr>
        <p:blipFill>
          <a:blip r:embed="rId2"/>
          <a:stretch>
            <a:fillRect/>
          </a:stretch>
        </p:blipFill>
        <p:spPr>
          <a:xfrm>
            <a:off x="6922474" y="3811213"/>
            <a:ext cx="1699830" cy="1596810"/>
          </a:xfrm>
          <a:prstGeom prst="rect">
            <a:avLst/>
          </a:prstGeom>
        </p:spPr>
      </p:pic>
      <p:sp>
        <p:nvSpPr>
          <p:cNvPr id="2" name="Rectangle 1"/>
          <p:cNvSpPr/>
          <p:nvPr/>
        </p:nvSpPr>
        <p:spPr>
          <a:xfrm>
            <a:off x="536577" y="2016425"/>
            <a:ext cx="6334899" cy="5078313"/>
          </a:xfrm>
          <a:prstGeom prst="rect">
            <a:avLst/>
          </a:prstGeom>
        </p:spPr>
        <p:txBody>
          <a:bodyPr wrap="square">
            <a:spAutoFit/>
          </a:bodyPr>
          <a:lstStyle/>
          <a:p>
            <a:r>
              <a:rPr lang="en-GB" dirty="0">
                <a:latin typeface="Arial" panose="020B0604020202020204" pitchFamily="34" charset="0"/>
                <a:cs typeface="Arial" panose="020B0604020202020204" pitchFamily="34" charset="0"/>
              </a:rPr>
              <a:t>After cutting Si wafer into </a:t>
            </a:r>
            <a:r>
              <a:rPr lang="en-GB" b="1" dirty="0">
                <a:latin typeface="Arial" panose="020B0604020202020204" pitchFamily="34" charset="0"/>
                <a:cs typeface="Arial" panose="020B0604020202020204" pitchFamily="34" charset="0"/>
              </a:rPr>
              <a:t>1 Cm</a:t>
            </a:r>
            <a:r>
              <a:rPr lang="en-GB" b="1" baseline="30000" dirty="0">
                <a:latin typeface="Arial" panose="020B0604020202020204" pitchFamily="34" charset="0"/>
                <a:cs typeface="Arial" panose="020B0604020202020204" pitchFamily="34" charset="0"/>
              </a:rPr>
              <a:t>2 </a:t>
            </a:r>
            <a:r>
              <a:rPr lang="en-GB" b="1" dirty="0">
                <a:latin typeface="Arial" panose="020B0604020202020204" pitchFamily="34" charset="0"/>
                <a:cs typeface="Arial" panose="020B0604020202020204" pitchFamily="34" charset="0"/>
              </a:rPr>
              <a:t>areas</a:t>
            </a:r>
            <a:r>
              <a:rPr lang="en-GB" dirty="0">
                <a:latin typeface="Arial" panose="020B0604020202020204" pitchFamily="34" charset="0"/>
                <a:cs typeface="Arial" panose="020B0604020202020204" pitchFamily="34" charset="0"/>
              </a:rPr>
              <a:t>, cleaning process will start as follow:</a:t>
            </a:r>
          </a:p>
          <a:p>
            <a:r>
              <a:rPr lang="en-GB" b="1" dirty="0">
                <a:solidFill>
                  <a:srgbClr val="2620A0"/>
                </a:solidFill>
                <a:latin typeface="Arial" panose="020B0604020202020204" pitchFamily="34" charset="0"/>
                <a:cs typeface="Arial" panose="020B0604020202020204" pitchFamily="34" charset="0"/>
              </a:rPr>
              <a:t>Removing organic/inorganic residue:</a:t>
            </a:r>
          </a:p>
          <a:p>
            <a:pPr marL="400050" indent="-400050">
              <a:lnSpc>
                <a:spcPct val="200000"/>
              </a:lnSpc>
              <a:buFont typeface="+mj-lt"/>
              <a:buAutoNum type="romanUcPeriod"/>
            </a:pPr>
            <a:r>
              <a:rPr lang="en-GB" dirty="0">
                <a:latin typeface="Arial" panose="020B0604020202020204" pitchFamily="34" charset="0"/>
                <a:cs typeface="Arial" panose="020B0604020202020204" pitchFamily="34" charset="0"/>
              </a:rPr>
              <a:t>Immersing Si sample in Acetone for 8 minutes.</a:t>
            </a:r>
          </a:p>
          <a:p>
            <a:pPr marL="400050" indent="-400050">
              <a:lnSpc>
                <a:spcPct val="200000"/>
              </a:lnSpc>
              <a:buFont typeface="+mj-lt"/>
              <a:buAutoNum type="romanUcPeriod"/>
            </a:pPr>
            <a:r>
              <a:rPr lang="en-GB" dirty="0">
                <a:latin typeface="Arial" panose="020B0604020202020204" pitchFamily="34" charset="0"/>
                <a:cs typeface="Arial" panose="020B0604020202020204" pitchFamily="34" charset="0"/>
              </a:rPr>
              <a:t>Immersing Si sample in Isopropanol (IPA) for 6 minutes.</a:t>
            </a:r>
          </a:p>
          <a:p>
            <a:pPr marL="400050" indent="-400050">
              <a:lnSpc>
                <a:spcPct val="200000"/>
              </a:lnSpc>
              <a:buFont typeface="+mj-lt"/>
              <a:buAutoNum type="romanUcPeriod"/>
            </a:pPr>
            <a:r>
              <a:rPr lang="en-GB" dirty="0">
                <a:latin typeface="Arial" panose="020B0604020202020204" pitchFamily="34" charset="0"/>
                <a:cs typeface="Arial" panose="020B0604020202020204" pitchFamily="34" charset="0"/>
              </a:rPr>
              <a:t>Immersing Si sample in DI-water for 2 minutes.</a:t>
            </a:r>
          </a:p>
          <a:p>
            <a:pPr>
              <a:lnSpc>
                <a:spcPct val="200000"/>
              </a:lnSpc>
            </a:pPr>
            <a:r>
              <a:rPr lang="en-GB" b="1" dirty="0">
                <a:solidFill>
                  <a:srgbClr val="2620A0"/>
                </a:solidFill>
                <a:latin typeface="Arial" panose="020B0604020202020204" pitchFamily="34" charset="0"/>
                <a:cs typeface="Arial" panose="020B0604020202020204" pitchFamily="34" charset="0"/>
              </a:rPr>
              <a:t>Removing native oxide:</a:t>
            </a:r>
          </a:p>
          <a:p>
            <a:pPr marL="400050" indent="-400050">
              <a:lnSpc>
                <a:spcPct val="200000"/>
              </a:lnSpc>
              <a:buFont typeface="+mj-lt"/>
              <a:buAutoNum type="romanUcPeriod"/>
            </a:pPr>
            <a:r>
              <a:rPr lang="en-GB" dirty="0">
                <a:latin typeface="Arial" panose="020B0604020202020204" pitchFamily="34" charset="0"/>
                <a:cs typeface="Arial" panose="020B0604020202020204" pitchFamily="34" charset="0"/>
              </a:rPr>
              <a:t>Immersing Si sample in 40% KOH for 1 minute.</a:t>
            </a:r>
          </a:p>
          <a:p>
            <a:pPr marL="400050" indent="-400050">
              <a:lnSpc>
                <a:spcPct val="200000"/>
              </a:lnSpc>
              <a:buFont typeface="+mj-lt"/>
              <a:buAutoNum type="romanUcPeriod"/>
            </a:pPr>
            <a:r>
              <a:rPr lang="en-GB" dirty="0">
                <a:latin typeface="Arial" panose="020B0604020202020204" pitchFamily="34" charset="0"/>
                <a:cs typeface="Arial" panose="020B0604020202020204" pitchFamily="34" charset="0"/>
              </a:rPr>
              <a:t>Immersing Si sample in DI-water for 2 minutes.</a:t>
            </a:r>
          </a:p>
          <a:p>
            <a:pPr marL="400050" indent="-400050">
              <a:buFont typeface="+mj-lt"/>
              <a:buAutoNum type="romanUcPeriod"/>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6871476" y="5751632"/>
            <a:ext cx="1801825" cy="369332"/>
          </a:xfrm>
          <a:prstGeom prst="rect">
            <a:avLst/>
          </a:prstGeom>
          <a:noFill/>
        </p:spPr>
        <p:txBody>
          <a:bodyPr wrap="square" rtlCol="0">
            <a:spAutoFit/>
          </a:bodyPr>
          <a:lstStyle/>
          <a:p>
            <a:r>
              <a:rPr lang="en-GB" b="1" dirty="0"/>
              <a:t>Before Cleaning</a:t>
            </a:r>
          </a:p>
        </p:txBody>
      </p:sp>
      <p:sp>
        <p:nvSpPr>
          <p:cNvPr id="17" name="Right Arrow 16"/>
          <p:cNvSpPr/>
          <p:nvPr/>
        </p:nvSpPr>
        <p:spPr>
          <a:xfrm>
            <a:off x="8686813" y="4493623"/>
            <a:ext cx="940513" cy="4441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a:stretch>
            <a:fillRect/>
          </a:stretch>
        </p:blipFill>
        <p:spPr>
          <a:xfrm>
            <a:off x="9765827" y="3819920"/>
            <a:ext cx="1699830" cy="1596810"/>
          </a:xfrm>
          <a:prstGeom prst="rect">
            <a:avLst/>
          </a:prstGeom>
        </p:spPr>
      </p:pic>
      <p:sp>
        <p:nvSpPr>
          <p:cNvPr id="4" name="Oval 3"/>
          <p:cNvSpPr/>
          <p:nvPr/>
        </p:nvSpPr>
        <p:spPr>
          <a:xfrm>
            <a:off x="7262950" y="4153989"/>
            <a:ext cx="195943" cy="117565"/>
          </a:xfrm>
          <a:prstGeom prst="ellipse">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663547" y="4306389"/>
            <a:ext cx="195943" cy="117565"/>
          </a:xfrm>
          <a:prstGeom prst="ellipse">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920451" y="4929053"/>
            <a:ext cx="195943" cy="117565"/>
          </a:xfrm>
          <a:prstGeom prst="ellipse">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884652" y="5760339"/>
            <a:ext cx="1801825" cy="369332"/>
          </a:xfrm>
          <a:prstGeom prst="rect">
            <a:avLst/>
          </a:prstGeom>
          <a:noFill/>
        </p:spPr>
        <p:txBody>
          <a:bodyPr wrap="square" rtlCol="0">
            <a:spAutoFit/>
          </a:bodyPr>
          <a:lstStyle/>
          <a:p>
            <a:r>
              <a:rPr lang="en-GB" b="1" dirty="0"/>
              <a:t>After Cleaning</a:t>
            </a:r>
          </a:p>
        </p:txBody>
      </p:sp>
    </p:spTree>
    <p:extLst>
      <p:ext uri="{BB962C8B-B14F-4D97-AF65-F5344CB8AC3E}">
        <p14:creationId xmlns:p14="http://schemas.microsoft.com/office/powerpoint/2010/main" val="394993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9927772" cy="584775"/>
          </a:xfrm>
          <a:prstGeom prst="rect">
            <a:avLst/>
          </a:prstGeom>
        </p:spPr>
        <p:txBody>
          <a:bodyPr wrap="square">
            <a:spAutoFit/>
          </a:bodyPr>
          <a:lstStyle/>
          <a:p>
            <a:pPr marL="192881" indent="-192881" algn="ctr"/>
            <a:r>
              <a:rPr lang="en-GB" altLang="en-US" sz="3200" b="1" dirty="0">
                <a:latin typeface="Arial" panose="020B0604020202020204" pitchFamily="34" charset="0"/>
              </a:rPr>
              <a:t>What is the next step of fabrication process?</a:t>
            </a:r>
          </a:p>
        </p:txBody>
      </p:sp>
      <p:sp>
        <p:nvSpPr>
          <p:cNvPr id="22" name="TextBox 21"/>
          <p:cNvSpPr txBox="1"/>
          <p:nvPr/>
        </p:nvSpPr>
        <p:spPr>
          <a:xfrm>
            <a:off x="533410" y="1690670"/>
            <a:ext cx="11262349" cy="830997"/>
          </a:xfrm>
          <a:prstGeom prst="rect">
            <a:avLst/>
          </a:prstGeom>
          <a:noFill/>
        </p:spPr>
        <p:txBody>
          <a:bodyPr wrap="square" rtlCol="0">
            <a:spAutoFit/>
          </a:bodyPr>
          <a:lstStyle/>
          <a:p>
            <a:r>
              <a:rPr lang="en-GB" sz="2400" dirty="0"/>
              <a:t>Creating a square of metal on the front of Si samples through lithography and sputtering processes</a:t>
            </a:r>
          </a:p>
        </p:txBody>
      </p:sp>
      <p:pic>
        <p:nvPicPr>
          <p:cNvPr id="11" name="Picture 10"/>
          <p:cNvPicPr>
            <a:picLocks noChangeAspect="1"/>
          </p:cNvPicPr>
          <p:nvPr/>
        </p:nvPicPr>
        <p:blipFill>
          <a:blip r:embed="rId2"/>
          <a:stretch>
            <a:fillRect/>
          </a:stretch>
        </p:blipFill>
        <p:spPr>
          <a:xfrm>
            <a:off x="3839662" y="3077119"/>
            <a:ext cx="4102848" cy="3140801"/>
          </a:xfrm>
          <a:prstGeom prst="rect">
            <a:avLst/>
          </a:prstGeom>
        </p:spPr>
      </p:pic>
    </p:spTree>
    <p:extLst>
      <p:ext uri="{BB962C8B-B14F-4D97-AF65-F5344CB8AC3E}">
        <p14:creationId xmlns:p14="http://schemas.microsoft.com/office/powerpoint/2010/main" val="57425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27" y="1122363"/>
            <a:ext cx="11416936" cy="2387600"/>
          </a:xfrm>
        </p:spPr>
        <p:txBody>
          <a:bodyPr/>
          <a:lstStyle/>
          <a:p>
            <a:r>
              <a:rPr lang="en-GB" dirty="0">
                <a:solidFill>
                  <a:srgbClr val="0070C0"/>
                </a:solidFill>
              </a:rPr>
              <a:t>(Photolithography process)</a:t>
            </a:r>
          </a:p>
        </p:txBody>
      </p:sp>
      <p:sp>
        <p:nvSpPr>
          <p:cNvPr id="4" name="Subtitle 4"/>
          <p:cNvSpPr>
            <a:spLocks noGrp="1"/>
          </p:cNvSpPr>
          <p:nvPr>
            <p:ph type="subTitle" idx="1"/>
          </p:nvPr>
        </p:nvSpPr>
        <p:spPr>
          <a:xfrm>
            <a:off x="1524000" y="3954735"/>
            <a:ext cx="9144000" cy="1655762"/>
          </a:xfrm>
        </p:spPr>
        <p:txBody>
          <a:bodyPr>
            <a:normAutofit/>
          </a:bodyPr>
          <a:lstStyle/>
          <a:p>
            <a:r>
              <a:rPr lang="en-GB" dirty="0" err="1">
                <a:solidFill>
                  <a:schemeClr val="tx1"/>
                </a:solidFill>
              </a:rPr>
              <a:t>Dr.</a:t>
            </a:r>
            <a:r>
              <a:rPr lang="en-GB" dirty="0">
                <a:solidFill>
                  <a:schemeClr val="tx1"/>
                </a:solidFill>
              </a:rPr>
              <a:t> Ahmed Suhail</a:t>
            </a:r>
          </a:p>
          <a:p>
            <a:br>
              <a:rPr lang="en-GB" b="1" dirty="0">
                <a:solidFill>
                  <a:schemeClr val="tx1"/>
                </a:solidFill>
              </a:rPr>
            </a:br>
            <a:endParaRPr lang="en-US" b="1" dirty="0">
              <a:solidFill>
                <a:schemeClr val="tx1"/>
              </a:solidFill>
            </a:endParaRPr>
          </a:p>
          <a:p>
            <a:endParaRPr lang="en-US" dirty="0">
              <a:solidFill>
                <a:srgbClr val="0070C0"/>
              </a:solidFill>
            </a:endParaRPr>
          </a:p>
        </p:txBody>
      </p:sp>
    </p:spTree>
    <p:extLst>
      <p:ext uri="{BB962C8B-B14F-4D97-AF65-F5344CB8AC3E}">
        <p14:creationId xmlns:p14="http://schemas.microsoft.com/office/powerpoint/2010/main" val="17677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08D7-EF3A-5265-72F4-9AB76E0ECE8F}"/>
              </a:ext>
            </a:extLst>
          </p:cNvPr>
          <p:cNvSpPr>
            <a:spLocks noGrp="1"/>
          </p:cNvSpPr>
          <p:nvPr>
            <p:ph type="title"/>
          </p:nvPr>
        </p:nvSpPr>
        <p:spPr/>
        <p:txBody>
          <a:bodyPr>
            <a:normAutofit/>
          </a:bodyPr>
          <a:lstStyle/>
          <a:p>
            <a:pPr algn="ctr"/>
            <a:r>
              <a:rPr lang="en-US" sz="4400" kern="1200" dirty="0">
                <a:solidFill>
                  <a:schemeClr val="tx1"/>
                </a:solidFill>
                <a:latin typeface="+mj-lt"/>
                <a:ea typeface="+mj-ea"/>
                <a:cs typeface="+mj-cs"/>
              </a:rPr>
              <a:t>Activities and outcome of this training</a:t>
            </a:r>
            <a:endParaRPr lang="en-GB" sz="2200" b="1" dirty="0"/>
          </a:p>
        </p:txBody>
      </p:sp>
      <p:sp>
        <p:nvSpPr>
          <p:cNvPr id="3" name="TextBox 2">
            <a:extLst>
              <a:ext uri="{FF2B5EF4-FFF2-40B4-BE49-F238E27FC236}">
                <a16:creationId xmlns:a16="http://schemas.microsoft.com/office/drawing/2014/main" id="{F6832C2C-34A4-9D6E-EB15-8178070938B5}"/>
              </a:ext>
            </a:extLst>
          </p:cNvPr>
          <p:cNvSpPr txBox="1"/>
          <p:nvPr/>
        </p:nvSpPr>
        <p:spPr>
          <a:xfrm>
            <a:off x="371094" y="2117015"/>
            <a:ext cx="5243734" cy="4191317"/>
          </a:xfrm>
          <a:prstGeom prst="rect">
            <a:avLst/>
          </a:prstGeom>
        </p:spPr>
        <p:txBody>
          <a:bodyPr vert="horz" lIns="91440" tIns="45720" rIns="91440" bIns="45720" rtlCol="0" anchor="t">
            <a:normAutofit/>
          </a:bodyPr>
          <a:lstStyle/>
          <a:p>
            <a:pPr>
              <a:lnSpc>
                <a:spcPct val="90000"/>
              </a:lnSpc>
              <a:spcAft>
                <a:spcPts val="600"/>
              </a:spcAft>
            </a:pPr>
            <a:r>
              <a:rPr lang="en-GB" dirty="0"/>
              <a:t>A1- Develop a curriculum for solar training. </a:t>
            </a:r>
          </a:p>
          <a:p>
            <a:pPr>
              <a:lnSpc>
                <a:spcPct val="90000"/>
              </a:lnSpc>
              <a:spcAft>
                <a:spcPts val="600"/>
              </a:spcAft>
            </a:pPr>
            <a:endParaRPr lang="en-GB" dirty="0"/>
          </a:p>
          <a:p>
            <a:pPr>
              <a:lnSpc>
                <a:spcPct val="90000"/>
              </a:lnSpc>
              <a:spcAft>
                <a:spcPts val="600"/>
              </a:spcAft>
            </a:pPr>
            <a:r>
              <a:rPr lang="en-GB" dirty="0"/>
              <a:t>A2- Develop the educational materials and hands-on lab activities.  </a:t>
            </a:r>
          </a:p>
          <a:p>
            <a:pPr indent="-228600">
              <a:lnSpc>
                <a:spcPct val="90000"/>
              </a:lnSpc>
              <a:spcAft>
                <a:spcPts val="600"/>
              </a:spcAft>
              <a:buFont typeface="Arial" panose="020B0604020202020204" pitchFamily="34" charset="0"/>
              <a:buChar char="•"/>
            </a:pPr>
            <a:endParaRPr lang="en-GB" dirty="0"/>
          </a:p>
          <a:p>
            <a:pPr>
              <a:lnSpc>
                <a:spcPct val="90000"/>
              </a:lnSpc>
              <a:spcAft>
                <a:spcPts val="600"/>
              </a:spcAft>
            </a:pPr>
            <a:r>
              <a:rPr lang="en-US" dirty="0"/>
              <a:t>A3- Identify participating students.</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A4- Develop a virtual learning process for the manufacturing of solar cells. This includes complete sessions for each step of the fabrication process.</a:t>
            </a:r>
          </a:p>
          <a:p>
            <a:pPr>
              <a:lnSpc>
                <a:spcPct val="90000"/>
              </a:lnSpc>
              <a:spcAft>
                <a:spcPts val="600"/>
              </a:spcAft>
            </a:pPr>
            <a:endParaRPr lang="en-US" dirty="0"/>
          </a:p>
          <a:p>
            <a:pPr>
              <a:lnSpc>
                <a:spcPct val="90000"/>
              </a:lnSpc>
              <a:spcAft>
                <a:spcPts val="600"/>
              </a:spcAft>
            </a:pPr>
            <a:r>
              <a:rPr lang="en-US" dirty="0"/>
              <a:t>A5- Set up a large solar system and measure its characteristics.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FEF7B4FD-C9FD-DCB3-100D-BA6DBD02EA1B}"/>
              </a:ext>
            </a:extLst>
          </p:cNvPr>
          <p:cNvSpPr/>
          <p:nvPr/>
        </p:nvSpPr>
        <p:spPr>
          <a:xfrm>
            <a:off x="5821764" y="3916173"/>
            <a:ext cx="5923892" cy="2893100"/>
          </a:xfrm>
          <a:prstGeom prst="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dirty="0"/>
              <a:t>Outcomes:</a:t>
            </a:r>
          </a:p>
          <a:p>
            <a:pPr algn="just"/>
            <a:r>
              <a:rPr lang="en-GB" sz="2200" dirty="0"/>
              <a:t>O1- A culture of sustainability from an early age and solar technology integration into academic programs</a:t>
            </a:r>
            <a:r>
              <a:rPr lang="en-US" sz="2200" dirty="0"/>
              <a:t>.</a:t>
            </a:r>
          </a:p>
          <a:p>
            <a:pPr algn="just"/>
            <a:r>
              <a:rPr lang="en-GB" sz="2200" dirty="0"/>
              <a:t>Provide solar training to students at Mosul University.</a:t>
            </a:r>
          </a:p>
          <a:p>
            <a:pPr algn="just"/>
            <a:endParaRPr lang="en-GB" sz="2200" dirty="0"/>
          </a:p>
          <a:p>
            <a:pPr algn="just"/>
            <a:endParaRPr lang="en-US" sz="2200" dirty="0"/>
          </a:p>
        </p:txBody>
      </p:sp>
      <p:pic>
        <p:nvPicPr>
          <p:cNvPr id="3080" name="Picture 8" descr="100+ Free Training Development &amp; Training Images - Pixabay">
            <a:extLst>
              <a:ext uri="{FF2B5EF4-FFF2-40B4-BE49-F238E27FC236}">
                <a16:creationId xmlns:a16="http://schemas.microsoft.com/office/drawing/2014/main" id="{28CE8797-EF37-9B88-2D27-94BF1EE97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335" y="1585237"/>
            <a:ext cx="4145321" cy="221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7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79714" y="1700376"/>
            <a:ext cx="5327302" cy="4935555"/>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2881" indent="-192881" algn="just"/>
            <a:endParaRPr lang="en-GB" altLang="en-US" dirty="0">
              <a:latin typeface="Arial" panose="020B0604020202020204" pitchFamily="34" charset="0"/>
            </a:endParaRPr>
          </a:p>
          <a:p>
            <a:pPr marL="192881" indent="-192881" algn="just">
              <a:buFontTx/>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Introduction</a:t>
            </a:r>
          </a:p>
          <a:p>
            <a:pPr marL="192881" indent="-192881" algn="just">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Methodology</a:t>
            </a:r>
          </a:p>
          <a:p>
            <a:pPr marL="192881" indent="-192881" algn="just">
              <a:buAutoNum type="arabicPeriod"/>
            </a:pPr>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marL="192881" indent="-192881" algn="just">
              <a:buAutoNum type="arabicPeriod"/>
            </a:pPr>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p:txBody>
      </p:sp>
      <p:sp>
        <p:nvSpPr>
          <p:cNvPr id="5" name="Rectangle 4"/>
          <p:cNvSpPr/>
          <p:nvPr/>
        </p:nvSpPr>
        <p:spPr>
          <a:xfrm>
            <a:off x="4553054" y="757898"/>
            <a:ext cx="2622202" cy="584775"/>
          </a:xfrm>
          <a:prstGeom prst="rect">
            <a:avLst/>
          </a:prstGeom>
        </p:spPr>
        <p:txBody>
          <a:bodyPr wrap="square">
            <a:spAutoFit/>
          </a:bodyPr>
          <a:lstStyle/>
          <a:p>
            <a:pPr marL="192881" indent="-192881" algn="ctr"/>
            <a:r>
              <a:rPr lang="en-GB" altLang="en-US" sz="3200" b="1" dirty="0">
                <a:latin typeface="Arial" panose="020B0604020202020204" pitchFamily="34" charset="0"/>
              </a:rPr>
              <a:t>Outlines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788" y="2533517"/>
            <a:ext cx="3834503" cy="2542442"/>
          </a:xfrm>
          <a:prstGeom prst="rect">
            <a:avLst/>
          </a:prstGeom>
        </p:spPr>
      </p:pic>
    </p:spTree>
    <p:extLst>
      <p:ext uri="{BB962C8B-B14F-4D97-AF65-F5344CB8AC3E}">
        <p14:creationId xmlns:p14="http://schemas.microsoft.com/office/powerpoint/2010/main" val="230833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5942" y="1021105"/>
            <a:ext cx="9043852" cy="1264892"/>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200000"/>
              </a:lnSpc>
            </a:pPr>
            <a:r>
              <a:rPr lang="en-GB" altLang="en-US" b="1" dirty="0">
                <a:latin typeface="Arial" panose="020B0604020202020204" pitchFamily="34" charset="0"/>
              </a:rPr>
              <a:t>What is Photolithography? What is the important of it?</a:t>
            </a:r>
          </a:p>
          <a:p>
            <a:pPr algn="just"/>
            <a:endParaRPr lang="en-GB" altLang="en-US" dirty="0">
              <a:latin typeface="Arial" panose="020B0604020202020204" pitchFamily="34" charset="0"/>
            </a:endParaRPr>
          </a:p>
          <a:p>
            <a:pPr marL="342900" indent="-342900" algn="just">
              <a:buFont typeface="Wingdings" panose="05000000000000000000" pitchFamily="2" charset="2"/>
              <a:buChar char="q"/>
            </a:pPr>
            <a:endParaRPr lang="en-GB" altLang="en-US" dirty="0">
              <a:latin typeface="Arial" panose="020B0604020202020204" pitchFamily="34" charset="0"/>
            </a:endParaRPr>
          </a:p>
        </p:txBody>
      </p:sp>
      <p:sp>
        <p:nvSpPr>
          <p:cNvPr id="5" name="Rectangle 4"/>
          <p:cNvSpPr/>
          <p:nvPr/>
        </p:nvSpPr>
        <p:spPr>
          <a:xfrm>
            <a:off x="2332369" y="313758"/>
            <a:ext cx="7638946" cy="584775"/>
          </a:xfrm>
          <a:prstGeom prst="rect">
            <a:avLst/>
          </a:prstGeom>
        </p:spPr>
        <p:txBody>
          <a:bodyPr wrap="square">
            <a:spAutoFit/>
          </a:bodyPr>
          <a:lstStyle/>
          <a:p>
            <a:pPr marL="192881" indent="-192881" algn="ctr"/>
            <a:r>
              <a:rPr lang="en-GB" altLang="en-US" sz="3200" b="1" dirty="0">
                <a:latin typeface="Arial" panose="020B0604020202020204" pitchFamily="34" charset="0"/>
              </a:rPr>
              <a:t> Introduction</a:t>
            </a:r>
          </a:p>
        </p:txBody>
      </p:sp>
      <p:sp>
        <p:nvSpPr>
          <p:cNvPr id="10" name="Rectangle 3"/>
          <p:cNvSpPr txBox="1">
            <a:spLocks noChangeArrowheads="1"/>
          </p:cNvSpPr>
          <p:nvPr/>
        </p:nvSpPr>
        <p:spPr>
          <a:xfrm>
            <a:off x="269959" y="2035645"/>
            <a:ext cx="5882644" cy="3725074"/>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200000"/>
              </a:lnSpc>
            </a:pPr>
            <a:r>
              <a:rPr lang="en-GB" altLang="en-US" sz="2000" dirty="0">
                <a:latin typeface="Arial" panose="020B0604020202020204" pitchFamily="34" charset="0"/>
              </a:rPr>
              <a:t>It is a process to create a pattern onto a specific area of substrates. By using this process, you can pattern micro parts (or larger parts) of metals, semiconductors and insulators, which will be coated after. So, This process is crucial in the electronic industry.</a:t>
            </a:r>
          </a:p>
        </p:txBody>
      </p:sp>
      <p:pic>
        <p:nvPicPr>
          <p:cNvPr id="11" name="Picture 10"/>
          <p:cNvPicPr>
            <a:picLocks noChangeAspect="1"/>
          </p:cNvPicPr>
          <p:nvPr/>
        </p:nvPicPr>
        <p:blipFill>
          <a:blip r:embed="rId2"/>
          <a:stretch>
            <a:fillRect/>
          </a:stretch>
        </p:blipFill>
        <p:spPr>
          <a:xfrm>
            <a:off x="7066208" y="2489288"/>
            <a:ext cx="4102848" cy="3140801"/>
          </a:xfrm>
          <a:prstGeom prst="rect">
            <a:avLst/>
          </a:prstGeom>
        </p:spPr>
      </p:pic>
      <p:sp>
        <p:nvSpPr>
          <p:cNvPr id="12" name="TextBox 11"/>
          <p:cNvSpPr txBox="1"/>
          <p:nvPr/>
        </p:nvSpPr>
        <p:spPr>
          <a:xfrm>
            <a:off x="7328287" y="5891347"/>
            <a:ext cx="3383280" cy="646331"/>
          </a:xfrm>
          <a:prstGeom prst="rect">
            <a:avLst/>
          </a:prstGeom>
          <a:noFill/>
        </p:spPr>
        <p:txBody>
          <a:bodyPr wrap="square" rtlCol="0">
            <a:spAutoFit/>
          </a:bodyPr>
          <a:lstStyle/>
          <a:p>
            <a:r>
              <a:rPr lang="en-GB" b="1" dirty="0"/>
              <a:t>Front side of device, showing a pattern of Au onto Si substrate. </a:t>
            </a:r>
          </a:p>
        </p:txBody>
      </p:sp>
    </p:spTree>
    <p:extLst>
      <p:ext uri="{BB962C8B-B14F-4D97-AF65-F5344CB8AC3E}">
        <p14:creationId xmlns:p14="http://schemas.microsoft.com/office/powerpoint/2010/main" val="138870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048" y="287630"/>
            <a:ext cx="3148132" cy="584775"/>
          </a:xfrm>
          <a:prstGeom prst="rect">
            <a:avLst/>
          </a:prstGeom>
        </p:spPr>
        <p:txBody>
          <a:bodyPr wrap="square">
            <a:spAutoFit/>
          </a:bodyPr>
          <a:lstStyle/>
          <a:p>
            <a:pPr marL="192881" indent="-192881" algn="ctr"/>
            <a:r>
              <a:rPr lang="en-GB" altLang="en-US" sz="3200" b="1" dirty="0">
                <a:latin typeface="Arial" panose="020B0604020202020204" pitchFamily="34" charset="0"/>
              </a:rPr>
              <a:t>Methodology:</a:t>
            </a:r>
          </a:p>
        </p:txBody>
      </p:sp>
      <p:sp>
        <p:nvSpPr>
          <p:cNvPr id="2" name="Rectangle 1"/>
          <p:cNvSpPr/>
          <p:nvPr/>
        </p:nvSpPr>
        <p:spPr>
          <a:xfrm>
            <a:off x="357048" y="1543483"/>
            <a:ext cx="3927569" cy="4185761"/>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Materials:</a:t>
            </a:r>
          </a:p>
          <a:p>
            <a:endParaRPr lang="en-GB" sz="2200" dirty="0">
              <a:latin typeface="Arial" panose="020B0604020202020204" pitchFamily="34" charset="0"/>
              <a:cs typeface="Arial" panose="020B0604020202020204" pitchFamily="34" charset="0"/>
            </a:endParaRPr>
          </a:p>
          <a:p>
            <a:pPr marL="457200" indent="-457200">
              <a:buFont typeface="+mj-lt"/>
              <a:buAutoNum type="arabicParenR"/>
            </a:pPr>
            <a:r>
              <a:rPr lang="en-GB" sz="2200" dirty="0">
                <a:latin typeface="Arial" panose="020B0604020202020204" pitchFamily="34" charset="0"/>
                <a:cs typeface="Arial" panose="020B0604020202020204" pitchFamily="34" charset="0"/>
              </a:rPr>
              <a:t>Positive-photoresist.</a:t>
            </a:r>
          </a:p>
          <a:p>
            <a:pPr marL="457200" indent="-457200">
              <a:buFont typeface="+mj-lt"/>
              <a:buAutoNum type="arabicParenR"/>
            </a:pPr>
            <a:r>
              <a:rPr lang="en-GB" sz="2200" dirty="0">
                <a:latin typeface="Arial" panose="020B0604020202020204" pitchFamily="34" charset="0"/>
                <a:cs typeface="Arial" panose="020B0604020202020204" pitchFamily="34" charset="0"/>
              </a:rPr>
              <a:t>Pipettes. </a:t>
            </a:r>
          </a:p>
          <a:p>
            <a:pPr marL="457200" indent="-457200">
              <a:buFont typeface="+mj-lt"/>
              <a:buAutoNum type="arabicParenR"/>
            </a:pPr>
            <a:r>
              <a:rPr lang="en-GB" sz="2200" dirty="0">
                <a:latin typeface="Arial" panose="020B0604020202020204" pitchFamily="34" charset="0"/>
                <a:cs typeface="Arial" panose="020B0604020202020204" pitchFamily="34" charset="0"/>
              </a:rPr>
              <a:t>Hot plat.</a:t>
            </a:r>
          </a:p>
          <a:p>
            <a:pPr marL="457200" indent="-457200">
              <a:buFont typeface="+mj-lt"/>
              <a:buAutoNum type="arabicParenR"/>
            </a:pPr>
            <a:r>
              <a:rPr lang="en-GB" sz="2200" dirty="0">
                <a:latin typeface="Arial" panose="020B0604020202020204" pitchFamily="34" charset="0"/>
                <a:cs typeface="Arial" panose="020B0604020202020204" pitchFamily="34" charset="0"/>
              </a:rPr>
              <a:t>Spin coater (machine).</a:t>
            </a:r>
          </a:p>
          <a:p>
            <a:pPr marL="457200" indent="-457200">
              <a:buFont typeface="+mj-lt"/>
              <a:buAutoNum type="arabicParenR"/>
            </a:pPr>
            <a:r>
              <a:rPr lang="en-GB" sz="2200" dirty="0">
                <a:latin typeface="Arial" panose="020B0604020202020204" pitchFamily="34" charset="0"/>
                <a:cs typeface="Arial" panose="020B0604020202020204" pitchFamily="34" charset="0"/>
              </a:rPr>
              <a:t>Mask.</a:t>
            </a:r>
          </a:p>
          <a:p>
            <a:pPr marL="457200" indent="-457200">
              <a:buFont typeface="+mj-lt"/>
              <a:buAutoNum type="arabicParenR"/>
            </a:pPr>
            <a:r>
              <a:rPr lang="en-GB" sz="2200" dirty="0">
                <a:latin typeface="Arial" panose="020B0604020202020204" pitchFamily="34" charset="0"/>
                <a:cs typeface="Arial" panose="020B0604020202020204" pitchFamily="34" charset="0"/>
              </a:rPr>
              <a:t>Mask aligner (machine).</a:t>
            </a:r>
          </a:p>
          <a:p>
            <a:pPr marL="457200" indent="-457200">
              <a:buFont typeface="+mj-lt"/>
              <a:buAutoNum type="arabicParenR"/>
            </a:pPr>
            <a:r>
              <a:rPr lang="en-GB" sz="2200" dirty="0">
                <a:latin typeface="Arial" panose="020B0604020202020204" pitchFamily="34" charset="0"/>
                <a:cs typeface="Arial" panose="020B0604020202020204" pitchFamily="34" charset="0"/>
              </a:rPr>
              <a:t>Developer.</a:t>
            </a:r>
          </a:p>
          <a:p>
            <a:pPr marL="457200" indent="-457200">
              <a:buFont typeface="+mj-lt"/>
              <a:buAutoNum type="arabicParenR"/>
            </a:pPr>
            <a:r>
              <a:rPr lang="en-GB" sz="2200" dirty="0">
                <a:latin typeface="Arial" panose="020B0604020202020204" pitchFamily="34" charset="0"/>
                <a:cs typeface="Arial" panose="020B0604020202020204" pitchFamily="34" charset="0"/>
              </a:rPr>
              <a:t>DI-water.</a:t>
            </a:r>
          </a:p>
          <a:p>
            <a:pPr marL="457200" indent="-457200">
              <a:buFont typeface="+mj-lt"/>
              <a:buAutoNum type="arabicParenR"/>
            </a:pPr>
            <a:r>
              <a:rPr lang="en-GB" sz="2200" dirty="0">
                <a:latin typeface="Arial" panose="020B0604020202020204" pitchFamily="34" charset="0"/>
                <a:cs typeface="Arial" panose="020B0604020202020204" pitchFamily="34" charset="0"/>
              </a:rPr>
              <a:t>Clean room tissue.</a:t>
            </a:r>
          </a:p>
          <a:p>
            <a:pPr marL="457200" indent="-457200">
              <a:buFont typeface="+mj-lt"/>
              <a:buAutoNum type="arabicParenR"/>
            </a:pPr>
            <a:r>
              <a:rPr lang="en-GB" sz="2200" dirty="0">
                <a:latin typeface="Arial" panose="020B0604020202020204" pitchFamily="34" charset="0"/>
                <a:cs typeface="Arial" panose="020B0604020202020204" pitchFamily="34" charset="0"/>
              </a:rPr>
              <a:t>N</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gas.</a:t>
            </a:r>
          </a:p>
        </p:txBody>
      </p:sp>
      <p:sp>
        <p:nvSpPr>
          <p:cNvPr id="13" name="TextBox 12"/>
          <p:cNvSpPr txBox="1"/>
          <p:nvPr/>
        </p:nvSpPr>
        <p:spPr>
          <a:xfrm>
            <a:off x="6553195" y="3089771"/>
            <a:ext cx="2063932" cy="400110"/>
          </a:xfrm>
          <a:prstGeom prst="rect">
            <a:avLst/>
          </a:prstGeom>
          <a:noFill/>
        </p:spPr>
        <p:txBody>
          <a:bodyPr wrap="square" rtlCol="0">
            <a:spAutoFit/>
          </a:bodyPr>
          <a:lstStyle/>
          <a:p>
            <a:pPr algn="ctr"/>
            <a:r>
              <a:rPr lang="en-GB" sz="2000" dirty="0"/>
              <a:t>Pipette</a:t>
            </a:r>
          </a:p>
        </p:txBody>
      </p:sp>
      <p:pic>
        <p:nvPicPr>
          <p:cNvPr id="4" name="Picture 3"/>
          <p:cNvPicPr>
            <a:picLocks noChangeAspect="1"/>
          </p:cNvPicPr>
          <p:nvPr/>
        </p:nvPicPr>
        <p:blipFill>
          <a:blip r:embed="rId2"/>
          <a:stretch>
            <a:fillRect/>
          </a:stretch>
        </p:blipFill>
        <p:spPr>
          <a:xfrm>
            <a:off x="6691630" y="502508"/>
            <a:ext cx="1655541" cy="2436631"/>
          </a:xfrm>
          <a:prstGeom prst="rect">
            <a:avLst/>
          </a:prstGeom>
        </p:spPr>
      </p:pic>
      <p:pic>
        <p:nvPicPr>
          <p:cNvPr id="6" name="Picture 5"/>
          <p:cNvPicPr>
            <a:picLocks noChangeAspect="1"/>
          </p:cNvPicPr>
          <p:nvPr/>
        </p:nvPicPr>
        <p:blipFill>
          <a:blip r:embed="rId3"/>
          <a:stretch>
            <a:fillRect/>
          </a:stretch>
        </p:blipFill>
        <p:spPr>
          <a:xfrm>
            <a:off x="4445013" y="486453"/>
            <a:ext cx="2010772" cy="2426560"/>
          </a:xfrm>
          <a:prstGeom prst="rect">
            <a:avLst/>
          </a:prstGeom>
        </p:spPr>
      </p:pic>
      <p:sp>
        <p:nvSpPr>
          <p:cNvPr id="8" name="TextBox 7"/>
          <p:cNvSpPr txBox="1"/>
          <p:nvPr/>
        </p:nvSpPr>
        <p:spPr>
          <a:xfrm>
            <a:off x="4406528" y="3085417"/>
            <a:ext cx="2063932" cy="400110"/>
          </a:xfrm>
          <a:prstGeom prst="rect">
            <a:avLst/>
          </a:prstGeom>
          <a:noFill/>
        </p:spPr>
        <p:txBody>
          <a:bodyPr wrap="square" rtlCol="0">
            <a:spAutoFit/>
          </a:bodyPr>
          <a:lstStyle/>
          <a:p>
            <a:pPr algn="ctr"/>
            <a:r>
              <a:rPr lang="en-GB" sz="2000" dirty="0"/>
              <a:t>Photoresist</a:t>
            </a:r>
          </a:p>
        </p:txBody>
      </p:sp>
      <p:pic>
        <p:nvPicPr>
          <p:cNvPr id="7" name="Picture 6"/>
          <p:cNvPicPr>
            <a:picLocks noChangeAspect="1"/>
          </p:cNvPicPr>
          <p:nvPr/>
        </p:nvPicPr>
        <p:blipFill>
          <a:blip r:embed="rId4"/>
          <a:stretch>
            <a:fillRect/>
          </a:stretch>
        </p:blipFill>
        <p:spPr>
          <a:xfrm>
            <a:off x="8532496" y="327846"/>
            <a:ext cx="3624671" cy="2624356"/>
          </a:xfrm>
          <a:prstGeom prst="rect">
            <a:avLst/>
          </a:prstGeom>
        </p:spPr>
      </p:pic>
      <p:sp>
        <p:nvSpPr>
          <p:cNvPr id="10" name="TextBox 9"/>
          <p:cNvSpPr txBox="1"/>
          <p:nvPr/>
        </p:nvSpPr>
        <p:spPr>
          <a:xfrm>
            <a:off x="9383484" y="3085415"/>
            <a:ext cx="2063932" cy="400110"/>
          </a:xfrm>
          <a:prstGeom prst="rect">
            <a:avLst/>
          </a:prstGeom>
          <a:noFill/>
        </p:spPr>
        <p:txBody>
          <a:bodyPr wrap="square" rtlCol="0">
            <a:spAutoFit/>
          </a:bodyPr>
          <a:lstStyle/>
          <a:p>
            <a:pPr algn="ctr"/>
            <a:r>
              <a:rPr lang="en-GB" sz="2000" dirty="0"/>
              <a:t>Spin-coater</a:t>
            </a:r>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5654584" y="3657929"/>
            <a:ext cx="4233999" cy="2515828"/>
          </a:xfrm>
          <a:prstGeom prst="rect">
            <a:avLst/>
          </a:prstGeom>
        </p:spPr>
      </p:pic>
      <p:sp>
        <p:nvSpPr>
          <p:cNvPr id="12" name="TextBox 11"/>
          <p:cNvSpPr txBox="1"/>
          <p:nvPr/>
        </p:nvSpPr>
        <p:spPr>
          <a:xfrm>
            <a:off x="6701238" y="6242280"/>
            <a:ext cx="2063932" cy="400110"/>
          </a:xfrm>
          <a:prstGeom prst="rect">
            <a:avLst/>
          </a:prstGeom>
          <a:noFill/>
        </p:spPr>
        <p:txBody>
          <a:bodyPr wrap="square" rtlCol="0">
            <a:spAutoFit/>
          </a:bodyPr>
          <a:lstStyle/>
          <a:p>
            <a:pPr algn="ctr"/>
            <a:r>
              <a:rPr lang="en-GB" sz="2000" dirty="0"/>
              <a:t>Mask aligner</a:t>
            </a:r>
          </a:p>
        </p:txBody>
      </p:sp>
    </p:spTree>
    <p:extLst>
      <p:ext uri="{BB962C8B-B14F-4D97-AF65-F5344CB8AC3E}">
        <p14:creationId xmlns:p14="http://schemas.microsoft.com/office/powerpoint/2010/main" val="66886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different types of metals&#10;&#10;Description automatically generated">
            <a:extLst>
              <a:ext uri="{FF2B5EF4-FFF2-40B4-BE49-F238E27FC236}">
                <a16:creationId xmlns:a16="http://schemas.microsoft.com/office/drawing/2014/main" id="{CAA3D738-D7C0-543F-2BA3-C75B83ED5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918" y="364236"/>
            <a:ext cx="3087624" cy="6129528"/>
          </a:xfrm>
          <a:prstGeom prst="rect">
            <a:avLst/>
          </a:prstGeom>
        </p:spPr>
      </p:pic>
      <p:sp>
        <p:nvSpPr>
          <p:cNvPr id="7" name="TextBox 6">
            <a:extLst>
              <a:ext uri="{FF2B5EF4-FFF2-40B4-BE49-F238E27FC236}">
                <a16:creationId xmlns:a16="http://schemas.microsoft.com/office/drawing/2014/main" id="{97D11989-767D-2DDD-810F-79B1E4FA108C}"/>
              </a:ext>
            </a:extLst>
          </p:cNvPr>
          <p:cNvSpPr txBox="1"/>
          <p:nvPr/>
        </p:nvSpPr>
        <p:spPr>
          <a:xfrm>
            <a:off x="747105" y="1440114"/>
            <a:ext cx="6096000" cy="2462213"/>
          </a:xfrm>
          <a:prstGeom prst="rect">
            <a:avLst/>
          </a:prstGeom>
          <a:noFill/>
        </p:spPr>
        <p:txBody>
          <a:bodyPr wrap="square">
            <a:spAutoFit/>
          </a:bodyPr>
          <a:lstStyle/>
          <a:p>
            <a:r>
              <a:rPr lang="en-GB" sz="2200" dirty="0">
                <a:solidFill>
                  <a:srgbClr val="0070C0"/>
                </a:solidFill>
              </a:rPr>
              <a:t>Photolithography process:</a:t>
            </a:r>
          </a:p>
          <a:p>
            <a:endParaRPr lang="en-GB" sz="2200" dirty="0">
              <a:solidFill>
                <a:srgbClr val="0070C0"/>
              </a:solidFill>
            </a:endParaRPr>
          </a:p>
          <a:p>
            <a:r>
              <a:rPr lang="en-GB" sz="2200" dirty="0"/>
              <a:t>a-Coating with photoresist</a:t>
            </a:r>
          </a:p>
          <a:p>
            <a:r>
              <a:rPr lang="en-GB" sz="2200" dirty="0"/>
              <a:t>b- Mask+ Exposing to UV</a:t>
            </a:r>
          </a:p>
          <a:p>
            <a:r>
              <a:rPr lang="en-GB" sz="2200" dirty="0"/>
              <a:t>c- Developing</a:t>
            </a:r>
          </a:p>
          <a:p>
            <a:r>
              <a:rPr lang="en-GB" sz="2200" dirty="0"/>
              <a:t>d and e- Coating procedure</a:t>
            </a:r>
          </a:p>
          <a:p>
            <a:r>
              <a:rPr lang="en-GB" sz="2200" dirty="0"/>
              <a:t>f- Lift off process</a:t>
            </a:r>
          </a:p>
        </p:txBody>
      </p:sp>
    </p:spTree>
    <p:extLst>
      <p:ext uri="{BB962C8B-B14F-4D97-AF65-F5344CB8AC3E}">
        <p14:creationId xmlns:p14="http://schemas.microsoft.com/office/powerpoint/2010/main" val="414364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AF16-4A57-5061-0016-352143CCBE58}"/>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85428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27" y="1122363"/>
            <a:ext cx="11416936" cy="2387600"/>
          </a:xfrm>
        </p:spPr>
        <p:txBody>
          <a:bodyPr/>
          <a:lstStyle/>
          <a:p>
            <a:r>
              <a:rPr lang="en-GB" dirty="0">
                <a:solidFill>
                  <a:srgbClr val="0070C0"/>
                </a:solidFill>
              </a:rPr>
              <a:t>(Sputtering process)</a:t>
            </a:r>
          </a:p>
        </p:txBody>
      </p:sp>
      <p:sp>
        <p:nvSpPr>
          <p:cNvPr id="4" name="Subtitle 4"/>
          <p:cNvSpPr>
            <a:spLocks noGrp="1"/>
          </p:cNvSpPr>
          <p:nvPr>
            <p:ph type="subTitle" idx="1"/>
          </p:nvPr>
        </p:nvSpPr>
        <p:spPr>
          <a:xfrm>
            <a:off x="1524000" y="3954735"/>
            <a:ext cx="9144000" cy="1655762"/>
          </a:xfrm>
        </p:spPr>
        <p:txBody>
          <a:bodyPr>
            <a:normAutofit/>
          </a:bodyPr>
          <a:lstStyle/>
          <a:p>
            <a:r>
              <a:rPr lang="en-GB" dirty="0" err="1">
                <a:solidFill>
                  <a:schemeClr val="tx1"/>
                </a:solidFill>
              </a:rPr>
              <a:t>Dr.</a:t>
            </a:r>
            <a:r>
              <a:rPr lang="en-GB" dirty="0">
                <a:solidFill>
                  <a:schemeClr val="tx1"/>
                </a:solidFill>
              </a:rPr>
              <a:t> Ahmed Suhail</a:t>
            </a:r>
          </a:p>
          <a:p>
            <a:br>
              <a:rPr lang="en-GB" b="1" dirty="0">
                <a:solidFill>
                  <a:schemeClr val="tx1"/>
                </a:solidFill>
              </a:rPr>
            </a:br>
            <a:endParaRPr lang="en-US" b="1" dirty="0">
              <a:solidFill>
                <a:schemeClr val="tx1"/>
              </a:solidFill>
            </a:endParaRPr>
          </a:p>
          <a:p>
            <a:endParaRPr lang="en-US" dirty="0">
              <a:solidFill>
                <a:srgbClr val="0070C0"/>
              </a:solidFill>
            </a:endParaRPr>
          </a:p>
        </p:txBody>
      </p:sp>
    </p:spTree>
    <p:extLst>
      <p:ext uri="{BB962C8B-B14F-4D97-AF65-F5344CB8AC3E}">
        <p14:creationId xmlns:p14="http://schemas.microsoft.com/office/powerpoint/2010/main" val="290495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79714" y="1700376"/>
            <a:ext cx="5327302" cy="4935555"/>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2881" indent="-192881" algn="just"/>
            <a:endParaRPr lang="en-GB" altLang="en-US" dirty="0">
              <a:latin typeface="Arial" panose="020B0604020202020204" pitchFamily="34" charset="0"/>
            </a:endParaRPr>
          </a:p>
          <a:p>
            <a:pPr marL="192881" indent="-192881" algn="just">
              <a:buFontTx/>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Introduction</a:t>
            </a:r>
          </a:p>
          <a:p>
            <a:pPr marL="192881" indent="-192881" algn="just">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Methodology</a:t>
            </a:r>
          </a:p>
          <a:p>
            <a:pPr marL="192881" indent="-192881" algn="just">
              <a:buAutoNum type="arabicPeriod"/>
            </a:pPr>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marL="192881" indent="-192881" algn="just">
              <a:buAutoNum type="arabicPeriod"/>
            </a:pPr>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p:txBody>
      </p:sp>
      <p:sp>
        <p:nvSpPr>
          <p:cNvPr id="5" name="Rectangle 4"/>
          <p:cNvSpPr/>
          <p:nvPr/>
        </p:nvSpPr>
        <p:spPr>
          <a:xfrm>
            <a:off x="4553054" y="757898"/>
            <a:ext cx="2622202" cy="584775"/>
          </a:xfrm>
          <a:prstGeom prst="rect">
            <a:avLst/>
          </a:prstGeom>
        </p:spPr>
        <p:txBody>
          <a:bodyPr wrap="square">
            <a:spAutoFit/>
          </a:bodyPr>
          <a:lstStyle/>
          <a:p>
            <a:pPr marL="192881" indent="-192881" algn="ctr"/>
            <a:r>
              <a:rPr lang="en-GB" altLang="en-US" sz="3200" b="1" dirty="0">
                <a:latin typeface="Arial" panose="020B0604020202020204" pitchFamily="34" charset="0"/>
              </a:rPr>
              <a:t>Outlines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788" y="2533517"/>
            <a:ext cx="3834503" cy="2542442"/>
          </a:xfrm>
          <a:prstGeom prst="rect">
            <a:avLst/>
          </a:prstGeom>
        </p:spPr>
      </p:pic>
    </p:spTree>
    <p:extLst>
      <p:ext uri="{BB962C8B-B14F-4D97-AF65-F5344CB8AC3E}">
        <p14:creationId xmlns:p14="http://schemas.microsoft.com/office/powerpoint/2010/main" val="48210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5942" y="1021105"/>
            <a:ext cx="9043852" cy="1264892"/>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200000"/>
              </a:lnSpc>
            </a:pPr>
            <a:r>
              <a:rPr lang="en-GB" altLang="en-US" b="1" dirty="0">
                <a:latin typeface="Arial" panose="020B0604020202020204" pitchFamily="34" charset="0"/>
              </a:rPr>
              <a:t>What is sputtering technique? What is the important of it?</a:t>
            </a:r>
          </a:p>
          <a:p>
            <a:pPr algn="just"/>
            <a:endParaRPr lang="en-GB" altLang="en-US" dirty="0">
              <a:latin typeface="Arial" panose="020B0604020202020204" pitchFamily="34" charset="0"/>
            </a:endParaRPr>
          </a:p>
          <a:p>
            <a:pPr marL="342900" indent="-342900" algn="just">
              <a:buFont typeface="Wingdings" panose="05000000000000000000" pitchFamily="2" charset="2"/>
              <a:buChar char="q"/>
            </a:pPr>
            <a:endParaRPr lang="en-GB" altLang="en-US" dirty="0">
              <a:latin typeface="Arial" panose="020B0604020202020204" pitchFamily="34" charset="0"/>
            </a:endParaRPr>
          </a:p>
        </p:txBody>
      </p:sp>
      <p:sp>
        <p:nvSpPr>
          <p:cNvPr id="5" name="Rectangle 4"/>
          <p:cNvSpPr/>
          <p:nvPr/>
        </p:nvSpPr>
        <p:spPr>
          <a:xfrm>
            <a:off x="2332369" y="313758"/>
            <a:ext cx="7638946" cy="584775"/>
          </a:xfrm>
          <a:prstGeom prst="rect">
            <a:avLst/>
          </a:prstGeom>
        </p:spPr>
        <p:txBody>
          <a:bodyPr wrap="square">
            <a:spAutoFit/>
          </a:bodyPr>
          <a:lstStyle/>
          <a:p>
            <a:pPr marL="192881" indent="-192881" algn="ctr"/>
            <a:r>
              <a:rPr lang="en-GB" altLang="en-US" sz="3200" b="1" dirty="0">
                <a:latin typeface="Arial" panose="020B0604020202020204" pitchFamily="34" charset="0"/>
              </a:rPr>
              <a:t> Introduction</a:t>
            </a:r>
          </a:p>
        </p:txBody>
      </p:sp>
      <p:sp>
        <p:nvSpPr>
          <p:cNvPr id="10" name="Rectangle 3"/>
          <p:cNvSpPr txBox="1">
            <a:spLocks noChangeArrowheads="1"/>
          </p:cNvSpPr>
          <p:nvPr/>
        </p:nvSpPr>
        <p:spPr>
          <a:xfrm>
            <a:off x="269959" y="2035645"/>
            <a:ext cx="4288978" cy="3725074"/>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200000"/>
              </a:lnSpc>
            </a:pPr>
            <a:r>
              <a:rPr lang="en-GB" altLang="en-US" sz="2000" dirty="0">
                <a:latin typeface="Arial" panose="020B0604020202020204" pitchFamily="34" charset="0"/>
              </a:rPr>
              <a:t>A sputtering technique is used to deposit the required materials (metals, semiconductors and insulators) on desired substrates. It is important to achieve low-cost coating. </a:t>
            </a:r>
          </a:p>
        </p:txBody>
      </p:sp>
      <p:pic>
        <p:nvPicPr>
          <p:cNvPr id="2" name="Picture 1"/>
          <p:cNvPicPr>
            <a:picLocks noChangeAspect="1"/>
          </p:cNvPicPr>
          <p:nvPr/>
        </p:nvPicPr>
        <p:blipFill>
          <a:blip r:embed="rId2"/>
          <a:stretch>
            <a:fillRect/>
          </a:stretch>
        </p:blipFill>
        <p:spPr>
          <a:xfrm>
            <a:off x="5777736" y="2179453"/>
            <a:ext cx="5430203" cy="4002191"/>
          </a:xfrm>
          <a:prstGeom prst="rect">
            <a:avLst/>
          </a:prstGeom>
        </p:spPr>
      </p:pic>
      <p:sp>
        <p:nvSpPr>
          <p:cNvPr id="3" name="Rectangle 2"/>
          <p:cNvSpPr/>
          <p:nvPr/>
        </p:nvSpPr>
        <p:spPr>
          <a:xfrm>
            <a:off x="6781659" y="6214316"/>
            <a:ext cx="3890696" cy="369332"/>
          </a:xfrm>
          <a:prstGeom prst="rect">
            <a:avLst/>
          </a:prstGeom>
        </p:spPr>
        <p:txBody>
          <a:bodyPr wrap="square">
            <a:spAutoFit/>
          </a:bodyPr>
          <a:lstStyle/>
          <a:p>
            <a:r>
              <a:rPr lang="en-GB" dirty="0">
                <a:latin typeface="Arial" panose="020B0604020202020204" pitchFamily="34" charset="0"/>
                <a:ea typeface="SimHei"/>
              </a:rPr>
              <a:t>Three targets 8’’ sputtering machine</a:t>
            </a:r>
            <a:endParaRPr lang="en-GB" dirty="0"/>
          </a:p>
        </p:txBody>
      </p:sp>
    </p:spTree>
    <p:extLst>
      <p:ext uri="{BB962C8B-B14F-4D97-AF65-F5344CB8AC3E}">
        <p14:creationId xmlns:p14="http://schemas.microsoft.com/office/powerpoint/2010/main" val="295393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584775"/>
          </a:xfrm>
          <a:prstGeom prst="rect">
            <a:avLst/>
          </a:prstGeom>
        </p:spPr>
        <p:txBody>
          <a:bodyPr wrap="square">
            <a:spAutoFit/>
          </a:bodyPr>
          <a:lstStyle/>
          <a:p>
            <a:pPr marL="192881" indent="-192881" algn="ctr"/>
            <a:r>
              <a:rPr lang="en-GB" altLang="en-US" sz="3200" b="1" dirty="0">
                <a:latin typeface="Arial" panose="020B0604020202020204" pitchFamily="34" charset="0"/>
              </a:rPr>
              <a:t>What is the key in sputtering process?</a:t>
            </a:r>
          </a:p>
        </p:txBody>
      </p:sp>
      <p:sp>
        <p:nvSpPr>
          <p:cNvPr id="2" name="Rectangle 1"/>
          <p:cNvSpPr/>
          <p:nvPr/>
        </p:nvSpPr>
        <p:spPr>
          <a:xfrm>
            <a:off x="148045" y="1862185"/>
            <a:ext cx="5077098" cy="1975926"/>
          </a:xfrm>
          <a:prstGeom prst="rect">
            <a:avLst/>
          </a:prstGeom>
        </p:spPr>
        <p:txBody>
          <a:bodyPr wrap="square">
            <a:spAutoFit/>
          </a:bodyPr>
          <a:lstStyle/>
          <a:p>
            <a:pPr algn="just">
              <a:lnSpc>
                <a:spcPct val="200000"/>
              </a:lnSpc>
            </a:pPr>
            <a:r>
              <a:rPr lang="en-GB" sz="2200" dirty="0">
                <a:solidFill>
                  <a:srgbClr val="222222"/>
                </a:solidFill>
                <a:latin typeface="arial" panose="020B0604020202020204" pitchFamily="34" charset="0"/>
              </a:rPr>
              <a:t>The key is the discharging of a carrier gas (such as, Argon). </a:t>
            </a:r>
          </a:p>
          <a:p>
            <a:pPr>
              <a:lnSpc>
                <a:spcPct val="200000"/>
              </a:lnSpc>
            </a:pPr>
            <a:endParaRPr lang="en-GB" sz="2000" dirty="0"/>
          </a:p>
        </p:txBody>
      </p:sp>
      <p:pic>
        <p:nvPicPr>
          <p:cNvPr id="4" name="Picture 3"/>
          <p:cNvPicPr>
            <a:picLocks noChangeAspect="1"/>
          </p:cNvPicPr>
          <p:nvPr/>
        </p:nvPicPr>
        <p:blipFill>
          <a:blip r:embed="rId2"/>
          <a:stretch>
            <a:fillRect/>
          </a:stretch>
        </p:blipFill>
        <p:spPr>
          <a:xfrm>
            <a:off x="5566954" y="2850148"/>
            <a:ext cx="5886450" cy="3543300"/>
          </a:xfrm>
          <a:prstGeom prst="rect">
            <a:avLst/>
          </a:prstGeom>
        </p:spPr>
      </p:pic>
    </p:spTree>
    <p:extLst>
      <p:ext uri="{BB962C8B-B14F-4D97-AF65-F5344CB8AC3E}">
        <p14:creationId xmlns:p14="http://schemas.microsoft.com/office/powerpoint/2010/main" val="417551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3"/>
          <p:cNvSpPr>
            <a:spLocks noGrp="1"/>
          </p:cNvSpPr>
          <p:nvPr>
            <p:ph type="ctrTitle"/>
          </p:nvPr>
        </p:nvSpPr>
        <p:spPr>
          <a:xfrm>
            <a:off x="2473789" y="535604"/>
            <a:ext cx="6322905" cy="522489"/>
          </a:xfrm>
        </p:spPr>
        <p:txBody>
          <a:bodyPr>
            <a:noAutofit/>
          </a:bodyPr>
          <a:lstStyle/>
          <a:p>
            <a:r>
              <a:rPr lang="en-GB" sz="3200" b="1" dirty="0"/>
              <a:t>Sputtering machine includes:</a:t>
            </a:r>
            <a:endParaRPr lang="en-US" sz="3200" dirty="0"/>
          </a:p>
        </p:txBody>
      </p:sp>
      <p:sp>
        <p:nvSpPr>
          <p:cNvPr id="67" name="Rectangle 66"/>
          <p:cNvSpPr/>
          <p:nvPr/>
        </p:nvSpPr>
        <p:spPr>
          <a:xfrm>
            <a:off x="161107" y="1261292"/>
            <a:ext cx="4737463" cy="2739211"/>
          </a:xfrm>
          <a:prstGeom prst="rect">
            <a:avLst/>
          </a:prstGeom>
        </p:spPr>
        <p:txBody>
          <a:bodyPr wrap="square">
            <a:spAutoFit/>
          </a:bodyPr>
          <a:lstStyle/>
          <a:p>
            <a:pPr algn="just">
              <a:lnSpc>
                <a:spcPct val="200000"/>
              </a:lnSpc>
            </a:pPr>
            <a:r>
              <a:rPr lang="en-GB" sz="2200" dirty="0">
                <a:solidFill>
                  <a:srgbClr val="222222"/>
                </a:solidFill>
                <a:latin typeface="arial" panose="020B0604020202020204" pitchFamily="34" charset="0"/>
              </a:rPr>
              <a:t>1- Chamber</a:t>
            </a:r>
          </a:p>
          <a:p>
            <a:pPr algn="just">
              <a:lnSpc>
                <a:spcPct val="200000"/>
              </a:lnSpc>
            </a:pPr>
            <a:r>
              <a:rPr lang="en-GB" sz="2200" dirty="0">
                <a:solidFill>
                  <a:srgbClr val="222222"/>
                </a:solidFill>
                <a:latin typeface="arial" panose="020B0604020202020204" pitchFamily="34" charset="0"/>
              </a:rPr>
              <a:t>2- Mechanical pump </a:t>
            </a:r>
          </a:p>
          <a:p>
            <a:pPr algn="just">
              <a:lnSpc>
                <a:spcPct val="200000"/>
              </a:lnSpc>
            </a:pPr>
            <a:r>
              <a:rPr lang="en-GB" sz="2200" dirty="0">
                <a:solidFill>
                  <a:srgbClr val="222222"/>
                </a:solidFill>
                <a:latin typeface="arial" panose="020B0604020202020204" pitchFamily="34" charset="0"/>
              </a:rPr>
              <a:t>3- Diffusion pump</a:t>
            </a:r>
          </a:p>
          <a:p>
            <a:pPr>
              <a:lnSpc>
                <a:spcPct val="200000"/>
              </a:lnSpc>
            </a:pPr>
            <a:endParaRPr lang="en-GB" sz="2000" dirty="0"/>
          </a:p>
        </p:txBody>
      </p:sp>
      <p:pic>
        <p:nvPicPr>
          <p:cNvPr id="24" name="Picture 23"/>
          <p:cNvPicPr>
            <a:picLocks noChangeAspect="1"/>
          </p:cNvPicPr>
          <p:nvPr/>
        </p:nvPicPr>
        <p:blipFill>
          <a:blip r:embed="rId2"/>
          <a:stretch>
            <a:fillRect/>
          </a:stretch>
        </p:blipFill>
        <p:spPr>
          <a:xfrm>
            <a:off x="5587035" y="2215469"/>
            <a:ext cx="2460040" cy="2217073"/>
          </a:xfrm>
          <a:prstGeom prst="rect">
            <a:avLst/>
          </a:prstGeom>
        </p:spPr>
      </p:pic>
      <p:pic>
        <p:nvPicPr>
          <p:cNvPr id="28" name="Picture 27"/>
          <p:cNvPicPr>
            <a:picLocks noChangeAspect="1"/>
          </p:cNvPicPr>
          <p:nvPr/>
        </p:nvPicPr>
        <p:blipFill>
          <a:blip r:embed="rId3"/>
          <a:stretch>
            <a:fillRect/>
          </a:stretch>
        </p:blipFill>
        <p:spPr>
          <a:xfrm>
            <a:off x="730707" y="4243422"/>
            <a:ext cx="3477675" cy="2571614"/>
          </a:xfrm>
          <a:prstGeom prst="rect">
            <a:avLst/>
          </a:prstGeom>
        </p:spPr>
      </p:pic>
      <p:pic>
        <p:nvPicPr>
          <p:cNvPr id="30" name="Picture 29"/>
          <p:cNvPicPr>
            <a:picLocks noChangeAspect="1"/>
          </p:cNvPicPr>
          <p:nvPr/>
        </p:nvPicPr>
        <p:blipFill>
          <a:blip r:embed="rId4"/>
          <a:stretch>
            <a:fillRect/>
          </a:stretch>
        </p:blipFill>
        <p:spPr>
          <a:xfrm>
            <a:off x="9496696" y="3786045"/>
            <a:ext cx="2504134" cy="2504134"/>
          </a:xfrm>
          <a:prstGeom prst="rect">
            <a:avLst/>
          </a:prstGeom>
        </p:spPr>
      </p:pic>
      <p:sp>
        <p:nvSpPr>
          <p:cNvPr id="33" name="Rectangle 32"/>
          <p:cNvSpPr/>
          <p:nvPr/>
        </p:nvSpPr>
        <p:spPr>
          <a:xfrm>
            <a:off x="6182513" y="4634779"/>
            <a:ext cx="1184940" cy="560410"/>
          </a:xfrm>
          <a:prstGeom prst="rect">
            <a:avLst/>
          </a:prstGeom>
        </p:spPr>
        <p:txBody>
          <a:bodyPr wrap="none">
            <a:spAutoFit/>
          </a:bodyPr>
          <a:lstStyle/>
          <a:p>
            <a:pPr algn="just">
              <a:lnSpc>
                <a:spcPct val="200000"/>
              </a:lnSpc>
            </a:pPr>
            <a:r>
              <a:rPr lang="en-GB" b="1" dirty="0">
                <a:solidFill>
                  <a:srgbClr val="2620A0"/>
                </a:solidFill>
                <a:latin typeface="arial" panose="020B0604020202020204" pitchFamily="34" charset="0"/>
              </a:rPr>
              <a:t>Chamber</a:t>
            </a:r>
          </a:p>
        </p:txBody>
      </p:sp>
      <p:sp>
        <p:nvSpPr>
          <p:cNvPr id="73" name="Rectangle 72"/>
          <p:cNvSpPr/>
          <p:nvPr/>
        </p:nvSpPr>
        <p:spPr>
          <a:xfrm>
            <a:off x="3234038" y="6102160"/>
            <a:ext cx="1544012" cy="560410"/>
          </a:xfrm>
          <a:prstGeom prst="rect">
            <a:avLst/>
          </a:prstGeom>
        </p:spPr>
        <p:txBody>
          <a:bodyPr wrap="none">
            <a:spAutoFit/>
          </a:bodyPr>
          <a:lstStyle/>
          <a:p>
            <a:pPr algn="just">
              <a:lnSpc>
                <a:spcPct val="200000"/>
              </a:lnSpc>
            </a:pPr>
            <a:r>
              <a:rPr lang="en-GB" b="1" dirty="0">
                <a:solidFill>
                  <a:srgbClr val="2620A0"/>
                </a:solidFill>
                <a:latin typeface="arial" panose="020B0604020202020204" pitchFamily="34" charset="0"/>
              </a:rPr>
              <a:t>Mech. Pump</a:t>
            </a:r>
          </a:p>
        </p:txBody>
      </p:sp>
      <p:sp>
        <p:nvSpPr>
          <p:cNvPr id="74" name="Rectangle 73"/>
          <p:cNvSpPr/>
          <p:nvPr/>
        </p:nvSpPr>
        <p:spPr>
          <a:xfrm>
            <a:off x="9604305" y="6099985"/>
            <a:ext cx="1890261" cy="646331"/>
          </a:xfrm>
          <a:prstGeom prst="rect">
            <a:avLst/>
          </a:prstGeom>
        </p:spPr>
        <p:txBody>
          <a:bodyPr wrap="none">
            <a:spAutoFit/>
          </a:bodyPr>
          <a:lstStyle/>
          <a:p>
            <a:pPr algn="just">
              <a:lnSpc>
                <a:spcPct val="200000"/>
              </a:lnSpc>
            </a:pPr>
            <a:r>
              <a:rPr lang="en-GB" b="1" dirty="0">
                <a:solidFill>
                  <a:srgbClr val="2620A0"/>
                </a:solidFill>
                <a:latin typeface="arial" panose="020B0604020202020204" pitchFamily="34" charset="0"/>
              </a:rPr>
              <a:t>Diffusion Pump</a:t>
            </a:r>
          </a:p>
        </p:txBody>
      </p:sp>
    </p:spTree>
    <p:extLst>
      <p:ext uri="{BB962C8B-B14F-4D97-AF65-F5344CB8AC3E}">
        <p14:creationId xmlns:p14="http://schemas.microsoft.com/office/powerpoint/2010/main" val="142084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5E63B70-9E48-DA57-983D-CB5C804B267F}"/>
              </a:ext>
            </a:extLst>
          </p:cNvPr>
          <p:cNvSpPr txBox="1"/>
          <p:nvPr/>
        </p:nvSpPr>
        <p:spPr>
          <a:xfrm>
            <a:off x="846809" y="1882268"/>
            <a:ext cx="9727785" cy="4046584"/>
          </a:xfrm>
          <a:prstGeom prst="rect">
            <a:avLst/>
          </a:prstGeom>
          <a:noFill/>
          <a:ln cap="flat">
            <a:noFill/>
          </a:ln>
        </p:spPr>
        <p:txBody>
          <a:bodyPr vert="horz" wrap="square" lIns="38578" tIns="19284" rIns="38578" bIns="19284" anchor="t" anchorCtr="0" compatLnSpc="1">
            <a:noAutofit/>
          </a:bodyPr>
          <a:lstStyle/>
          <a:p>
            <a:pPr marL="285750" marR="0" lvl="0" indent="-285750" algn="just" defTabSz="914400" rtl="0" fontAlgn="auto" hangingPunct="1">
              <a:lnSpc>
                <a:spcPct val="150000"/>
              </a:lnSpc>
              <a:spcBef>
                <a:spcPts val="1000"/>
              </a:spcBef>
              <a:spcAft>
                <a:spcPts val="0"/>
              </a:spcAft>
              <a:buFont typeface="Wingdings" panose="05000000000000000000" pitchFamily="2" charset="2"/>
              <a:buChar char="q"/>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rial" pitchFamily="34"/>
              </a:rPr>
              <a:t>Session 1 (Introduction to solar technology, clean process and </a:t>
            </a:r>
            <a:r>
              <a:rPr lang="en-GB" dirty="0">
                <a:solidFill>
                  <a:srgbClr val="000000"/>
                </a:solidFill>
                <a:latin typeface="Arial" pitchFamily="34"/>
              </a:rPr>
              <a:t>Lithography </a:t>
            </a:r>
            <a:r>
              <a:rPr lang="en-GB" sz="1800" b="0" i="0" u="none" strike="noStrike" kern="1200" cap="none" spc="0" baseline="0" dirty="0">
                <a:solidFill>
                  <a:srgbClr val="000000"/>
                </a:solidFill>
                <a:uFillTx/>
                <a:latin typeface="Arial" pitchFamily="34"/>
              </a:rPr>
              <a:t>in the clean room) on the 1</a:t>
            </a:r>
            <a:r>
              <a:rPr lang="en-GB" sz="1800" b="0" i="0" u="none" strike="noStrike" kern="1200" cap="none" spc="0" baseline="30000" dirty="0">
                <a:solidFill>
                  <a:srgbClr val="000000"/>
                </a:solidFill>
                <a:uFillTx/>
                <a:latin typeface="Arial" pitchFamily="34"/>
              </a:rPr>
              <a:t>st</a:t>
            </a:r>
            <a:r>
              <a:rPr lang="en-GB" sz="1800" b="0" i="0" u="none" strike="noStrike" kern="1200" cap="none" spc="0" baseline="0" dirty="0">
                <a:solidFill>
                  <a:srgbClr val="000000"/>
                </a:solidFill>
                <a:uFillTx/>
                <a:latin typeface="Arial" pitchFamily="34"/>
              </a:rPr>
              <a:t> of July at 10:00 am via Microsoft Team.</a:t>
            </a:r>
          </a:p>
          <a:p>
            <a:pPr marL="285750" indent="-285750" algn="just">
              <a:lnSpc>
                <a:spcPct val="150000"/>
              </a:lnSpc>
              <a:spcBef>
                <a:spcPts val="1000"/>
              </a:spcBef>
              <a:buFont typeface="Wingdings" panose="05000000000000000000" pitchFamily="2" charset="2"/>
              <a:buChar char="q"/>
              <a:defRPr sz="1800" b="0" i="0" u="none" strike="noStrike" kern="0" cap="none" spc="0" baseline="0">
                <a:solidFill>
                  <a:srgbClr val="000000"/>
                </a:solidFill>
                <a:uFillTx/>
              </a:defRPr>
            </a:pPr>
            <a:r>
              <a:rPr lang="en-GB" dirty="0">
                <a:solidFill>
                  <a:srgbClr val="000000"/>
                </a:solidFill>
                <a:latin typeface="Arial" pitchFamily="34"/>
              </a:rPr>
              <a:t>Session 2 (Sputtering and Wet transfer process) </a:t>
            </a:r>
            <a:r>
              <a:rPr lang="en-GB" sz="1800" b="0" i="0" u="none" strike="noStrike" kern="1200" cap="none" spc="0" baseline="0" dirty="0">
                <a:solidFill>
                  <a:srgbClr val="000000"/>
                </a:solidFill>
                <a:uFillTx/>
                <a:latin typeface="Arial" pitchFamily="34"/>
              </a:rPr>
              <a:t>on the 3</a:t>
            </a:r>
            <a:r>
              <a:rPr lang="en-GB" sz="1800" b="0" i="0" u="none" strike="noStrike" kern="1200" cap="none" spc="0" baseline="30000" dirty="0">
                <a:solidFill>
                  <a:srgbClr val="000000"/>
                </a:solidFill>
                <a:uFillTx/>
                <a:latin typeface="Arial" pitchFamily="34"/>
              </a:rPr>
              <a:t>rd</a:t>
            </a:r>
            <a:r>
              <a:rPr lang="en-GB" sz="1800" b="0" i="0" u="none" strike="noStrike" kern="1200" cap="none" spc="0" baseline="0" dirty="0">
                <a:solidFill>
                  <a:srgbClr val="000000"/>
                </a:solidFill>
                <a:uFillTx/>
                <a:latin typeface="Arial" pitchFamily="34"/>
              </a:rPr>
              <a:t> of July at 10:00 am via Microsoft Team.</a:t>
            </a:r>
          </a:p>
          <a:p>
            <a:pPr marL="285750" marR="0" lvl="0" indent="-285750" algn="just" defTabSz="914400" rtl="0" fontAlgn="auto" hangingPunct="1">
              <a:lnSpc>
                <a:spcPct val="150000"/>
              </a:lnSpc>
              <a:spcBef>
                <a:spcPts val="1000"/>
              </a:spcBef>
              <a:spcAft>
                <a:spcPts val="0"/>
              </a:spcAft>
              <a:buFont typeface="Wingdings" panose="05000000000000000000" pitchFamily="2" charset="2"/>
              <a:buChar char="q"/>
              <a:tabLst/>
              <a:defRPr sz="1800" b="0" i="0" u="none" strike="noStrike" kern="0" cap="none" spc="0" baseline="0">
                <a:solidFill>
                  <a:srgbClr val="000000"/>
                </a:solidFill>
                <a:uFillTx/>
              </a:defRPr>
            </a:pPr>
            <a:endParaRPr lang="en-GB" dirty="0">
              <a:solidFill>
                <a:srgbClr val="000000"/>
              </a:solidFill>
              <a:latin typeface="Arial" pitchFamily="34"/>
            </a:endParaRPr>
          </a:p>
          <a:p>
            <a:pPr algn="just">
              <a:lnSpc>
                <a:spcPct val="150000"/>
              </a:lnSpc>
              <a:spcBef>
                <a:spcPts val="1000"/>
              </a:spcBef>
              <a:defRPr sz="1800" b="0" i="0" u="none" strike="noStrike" kern="0" cap="none" spc="0" baseline="0">
                <a:solidFill>
                  <a:srgbClr val="000000"/>
                </a:solidFill>
                <a:uFillTx/>
              </a:defRPr>
            </a:pPr>
            <a:endParaRPr lang="en-GB" dirty="0">
              <a:solidFill>
                <a:srgbClr val="000000"/>
              </a:solidFill>
              <a:latin typeface="Arial" pitchFamily="34"/>
            </a:endParaRPr>
          </a:p>
          <a:p>
            <a:pPr algn="just">
              <a:lnSpc>
                <a:spcPct val="150000"/>
              </a:lnSpc>
              <a:spcBef>
                <a:spcPts val="1000"/>
              </a:spcBef>
              <a:defRPr sz="1800" b="0" i="0" u="none" strike="noStrike" kern="0" cap="none" spc="0" baseline="0">
                <a:solidFill>
                  <a:srgbClr val="000000"/>
                </a:solidFill>
                <a:uFillTx/>
              </a:defRPr>
            </a:pPr>
            <a:endParaRPr lang="en-GB" dirty="0">
              <a:solidFill>
                <a:srgbClr val="000000"/>
              </a:solidFill>
              <a:latin typeface="Arial" pitchFamily="34"/>
            </a:endParaRPr>
          </a:p>
          <a:p>
            <a:pPr marL="285750" marR="0" lvl="0" indent="-285750" algn="just" defTabSz="914400" rtl="0" fontAlgn="auto" hangingPunct="1">
              <a:lnSpc>
                <a:spcPct val="150000"/>
              </a:lnSpc>
              <a:spcBef>
                <a:spcPts val="1000"/>
              </a:spcBef>
              <a:spcAft>
                <a:spcPts val="0"/>
              </a:spcAft>
              <a:buFont typeface="Wingdings" panose="05000000000000000000" pitchFamily="2" charset="2"/>
              <a:buChar char="q"/>
              <a:tabLst/>
              <a:defRPr sz="1800" b="0" i="0" u="none" strike="noStrike" kern="0" cap="none" spc="0" baseline="0">
                <a:solidFill>
                  <a:srgbClr val="000000"/>
                </a:solidFill>
                <a:uFillTx/>
              </a:defRPr>
            </a:pPr>
            <a:endParaRPr lang="en-GB" dirty="0">
              <a:solidFill>
                <a:srgbClr val="000000"/>
              </a:solidFill>
              <a:latin typeface="Arial" pitchFamily="34"/>
            </a:endParaRPr>
          </a:p>
          <a:p>
            <a:pPr marL="285750" marR="0" lvl="0" indent="-285750" algn="just" defTabSz="914400" rtl="0" fontAlgn="auto" hangingPunct="1">
              <a:lnSpc>
                <a:spcPct val="150000"/>
              </a:lnSpc>
              <a:spcBef>
                <a:spcPts val="1000"/>
              </a:spcBef>
              <a:spcAft>
                <a:spcPts val="0"/>
              </a:spcAft>
              <a:buFont typeface="Wingdings" panose="05000000000000000000" pitchFamily="2" charset="2"/>
              <a:buChar char="q"/>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192883" marR="0" lvl="0" indent="-192883" algn="just" defTabSz="914400" rtl="0" fontAlgn="auto" hangingPunct="1">
              <a:lnSpc>
                <a:spcPct val="150000"/>
              </a:lnSpc>
              <a:spcBef>
                <a:spcPts val="1000"/>
              </a:spcBef>
              <a:spcAft>
                <a:spcPts val="0"/>
              </a:spcAft>
              <a:buSzPct val="100000"/>
              <a:buFont typeface="Arial" pitchFamily="34"/>
              <a:buAutoNum type="arabicPeriod"/>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rial" pitchFamily="34"/>
              </a:rPr>
              <a:t> </a:t>
            </a: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a:p>
            <a:pPr marL="0" marR="0" lvl="0" indent="0" algn="just"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endParaRPr>
          </a:p>
        </p:txBody>
      </p:sp>
      <p:sp>
        <p:nvSpPr>
          <p:cNvPr id="3" name="Rectangle 4">
            <a:extLst>
              <a:ext uri="{FF2B5EF4-FFF2-40B4-BE49-F238E27FC236}">
                <a16:creationId xmlns:a16="http://schemas.microsoft.com/office/drawing/2014/main" id="{529F41F3-1FC1-1758-4C93-43B2C64F98AB}"/>
              </a:ext>
            </a:extLst>
          </p:cNvPr>
          <p:cNvSpPr/>
          <p:nvPr/>
        </p:nvSpPr>
        <p:spPr>
          <a:xfrm>
            <a:off x="1253613" y="625165"/>
            <a:ext cx="10471355" cy="584775"/>
          </a:xfrm>
          <a:prstGeom prst="rect">
            <a:avLst/>
          </a:prstGeom>
          <a:noFill/>
          <a:ln cap="flat">
            <a:noFill/>
            <a:prstDash val="solid"/>
          </a:ln>
        </p:spPr>
        <p:txBody>
          <a:bodyPr vert="horz" wrap="square" lIns="91440" tIns="45720" rIns="91440" bIns="45720" anchor="t" anchorCtr="1" compatLnSpc="1">
            <a:spAutoFit/>
          </a:bodyPr>
          <a:lstStyle/>
          <a:p>
            <a:pPr marL="192883" marR="0" lvl="0" indent="-192883"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000000"/>
                </a:solidFill>
                <a:uFillTx/>
                <a:latin typeface="Arial" pitchFamily="34"/>
              </a:rPr>
              <a:t>The first week of Summer training </a:t>
            </a:r>
          </a:p>
        </p:txBody>
      </p:sp>
    </p:spTree>
    <p:extLst>
      <p:ext uri="{BB962C8B-B14F-4D97-AF65-F5344CB8AC3E}">
        <p14:creationId xmlns:p14="http://schemas.microsoft.com/office/powerpoint/2010/main" val="2276916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048" y="287630"/>
            <a:ext cx="3148132" cy="584775"/>
          </a:xfrm>
          <a:prstGeom prst="rect">
            <a:avLst/>
          </a:prstGeom>
        </p:spPr>
        <p:txBody>
          <a:bodyPr wrap="square">
            <a:spAutoFit/>
          </a:bodyPr>
          <a:lstStyle/>
          <a:p>
            <a:pPr marL="192881" indent="-192881" algn="ctr"/>
            <a:r>
              <a:rPr lang="en-GB" altLang="en-US" sz="3200" b="1" dirty="0">
                <a:latin typeface="Arial" panose="020B0604020202020204" pitchFamily="34" charset="0"/>
              </a:rPr>
              <a:t>Methodology:</a:t>
            </a:r>
          </a:p>
        </p:txBody>
      </p:sp>
      <p:sp>
        <p:nvSpPr>
          <p:cNvPr id="2" name="Rectangle 1"/>
          <p:cNvSpPr/>
          <p:nvPr/>
        </p:nvSpPr>
        <p:spPr>
          <a:xfrm>
            <a:off x="357048" y="1543483"/>
            <a:ext cx="3927569" cy="317009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Materials and system:</a:t>
            </a:r>
          </a:p>
          <a:p>
            <a:endParaRPr lang="en-GB" sz="2200" dirty="0">
              <a:latin typeface="Arial" panose="020B0604020202020204" pitchFamily="34" charset="0"/>
              <a:cs typeface="Arial" panose="020B0604020202020204" pitchFamily="34" charset="0"/>
            </a:endParaRPr>
          </a:p>
          <a:p>
            <a:pPr marL="457200" indent="-457200">
              <a:buFont typeface="+mj-lt"/>
              <a:buAutoNum type="arabicParenR"/>
            </a:pPr>
            <a:r>
              <a:rPr lang="en-GB" sz="2200" dirty="0">
                <a:latin typeface="Arial" panose="020B0604020202020204" pitchFamily="34" charset="0"/>
                <a:cs typeface="Arial" panose="020B0604020202020204" pitchFamily="34" charset="0"/>
              </a:rPr>
              <a:t>Water</a:t>
            </a:r>
          </a:p>
          <a:p>
            <a:pPr marL="457200" indent="-457200">
              <a:buFont typeface="+mj-lt"/>
              <a:buAutoNum type="arabicParenR"/>
            </a:pPr>
            <a:r>
              <a:rPr lang="en-GB" sz="2200" dirty="0">
                <a:latin typeface="Arial" panose="020B0604020202020204" pitchFamily="34" charset="0"/>
                <a:cs typeface="Arial" panose="020B0604020202020204" pitchFamily="34" charset="0"/>
              </a:rPr>
              <a:t>N</a:t>
            </a:r>
            <a:r>
              <a:rPr lang="en-GB" sz="2200" baseline="-25000" dirty="0">
                <a:latin typeface="Arial" panose="020B0604020202020204" pitchFamily="34" charset="0"/>
                <a:cs typeface="Arial" panose="020B0604020202020204" pitchFamily="34" charset="0"/>
              </a:rPr>
              <a:t>2</a:t>
            </a:r>
          </a:p>
          <a:p>
            <a:pPr marL="457200" indent="-457200">
              <a:buFont typeface="+mj-lt"/>
              <a:buAutoNum type="arabicParenR"/>
            </a:pPr>
            <a:r>
              <a:rPr lang="en-GB" sz="2200" dirty="0">
                <a:latin typeface="Arial" panose="020B0604020202020204" pitchFamily="34" charset="0"/>
                <a:cs typeface="Arial" panose="020B0604020202020204" pitchFamily="34" charset="0"/>
              </a:rPr>
              <a:t>Argon (</a:t>
            </a:r>
            <a:r>
              <a:rPr lang="en-GB" sz="2200" dirty="0" err="1">
                <a:latin typeface="Arial" panose="020B0604020202020204" pitchFamily="34" charset="0"/>
                <a:cs typeface="Arial" panose="020B0604020202020204" pitchFamily="34" charset="0"/>
              </a:rPr>
              <a:t>Ar</a:t>
            </a:r>
            <a:r>
              <a:rPr lang="en-GB" sz="2200" dirty="0">
                <a:latin typeface="Arial" panose="020B0604020202020204" pitchFamily="34" charset="0"/>
                <a:cs typeface="Arial" panose="020B0604020202020204" pitchFamily="34" charset="0"/>
              </a:rPr>
              <a:t>)</a:t>
            </a:r>
          </a:p>
          <a:p>
            <a:pPr marL="457200" indent="-457200">
              <a:buFont typeface="+mj-lt"/>
              <a:buAutoNum type="arabicParenR"/>
            </a:pPr>
            <a:r>
              <a:rPr lang="en-GB" sz="2200" dirty="0">
                <a:latin typeface="Arial" panose="020B0604020202020204" pitchFamily="34" charset="0"/>
                <a:cs typeface="Arial" panose="020B0604020202020204" pitchFamily="34" charset="0"/>
              </a:rPr>
              <a:t>Compressed air</a:t>
            </a:r>
          </a:p>
          <a:p>
            <a:pPr marL="457200" indent="-457200">
              <a:buFont typeface="+mj-lt"/>
              <a:buAutoNum type="arabicParenR"/>
            </a:pPr>
            <a:r>
              <a:rPr lang="en-GB" sz="2200" dirty="0">
                <a:latin typeface="Arial" panose="020B0604020202020204" pitchFamily="34" charset="0"/>
                <a:cs typeface="Arial" panose="020B0604020202020204" pitchFamily="34" charset="0"/>
              </a:rPr>
              <a:t>Sputtering machine</a:t>
            </a:r>
          </a:p>
          <a:p>
            <a:pPr marL="457200" indent="-457200">
              <a:buFont typeface="+mj-lt"/>
              <a:buAutoNum type="arabicParenR"/>
            </a:pPr>
            <a:r>
              <a:rPr lang="en-GB" sz="2200" dirty="0">
                <a:latin typeface="Arial" panose="020B0604020202020204" pitchFamily="34" charset="0"/>
                <a:cs typeface="Arial" panose="020B0604020202020204" pitchFamily="34" charset="0"/>
              </a:rPr>
              <a:t>SiO</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Au, Ag and Cr targets. </a:t>
            </a:r>
          </a:p>
        </p:txBody>
      </p:sp>
      <p:pic>
        <p:nvPicPr>
          <p:cNvPr id="17" name="Picture 16"/>
          <p:cNvPicPr>
            <a:picLocks noChangeAspect="1"/>
          </p:cNvPicPr>
          <p:nvPr/>
        </p:nvPicPr>
        <p:blipFill>
          <a:blip r:embed="rId2"/>
          <a:stretch>
            <a:fillRect/>
          </a:stretch>
        </p:blipFill>
        <p:spPr>
          <a:xfrm>
            <a:off x="6544489" y="258446"/>
            <a:ext cx="3563540" cy="3399149"/>
          </a:xfrm>
          <a:prstGeom prst="rect">
            <a:avLst/>
          </a:prstGeom>
        </p:spPr>
      </p:pic>
      <p:pic>
        <p:nvPicPr>
          <p:cNvPr id="18" name="Picture 17"/>
          <p:cNvPicPr>
            <a:picLocks noChangeAspect="1"/>
          </p:cNvPicPr>
          <p:nvPr/>
        </p:nvPicPr>
        <p:blipFill>
          <a:blip r:embed="rId3"/>
          <a:stretch>
            <a:fillRect/>
          </a:stretch>
        </p:blipFill>
        <p:spPr>
          <a:xfrm>
            <a:off x="3958045" y="933585"/>
            <a:ext cx="2351315" cy="3986859"/>
          </a:xfrm>
          <a:prstGeom prst="rect">
            <a:avLst/>
          </a:prstGeom>
        </p:spPr>
      </p:pic>
      <p:sp>
        <p:nvSpPr>
          <p:cNvPr id="19" name="TextBox 18"/>
          <p:cNvSpPr txBox="1"/>
          <p:nvPr/>
        </p:nvSpPr>
        <p:spPr>
          <a:xfrm>
            <a:off x="4349931" y="5029198"/>
            <a:ext cx="1528350" cy="400110"/>
          </a:xfrm>
          <a:prstGeom prst="rect">
            <a:avLst/>
          </a:prstGeom>
          <a:noFill/>
        </p:spPr>
        <p:txBody>
          <a:bodyPr wrap="square" rtlCol="0">
            <a:spAutoFit/>
          </a:bodyPr>
          <a:lstStyle/>
          <a:p>
            <a:r>
              <a:rPr lang="en-GB" sz="2000" b="1" dirty="0"/>
              <a:t>1,2,3 and 4</a:t>
            </a:r>
          </a:p>
        </p:txBody>
      </p:sp>
      <p:sp>
        <p:nvSpPr>
          <p:cNvPr id="20" name="TextBox 19"/>
          <p:cNvSpPr txBox="1"/>
          <p:nvPr/>
        </p:nvSpPr>
        <p:spPr>
          <a:xfrm>
            <a:off x="7585171" y="3809994"/>
            <a:ext cx="1528350" cy="400110"/>
          </a:xfrm>
          <a:prstGeom prst="rect">
            <a:avLst/>
          </a:prstGeom>
          <a:noFill/>
        </p:spPr>
        <p:txBody>
          <a:bodyPr wrap="square" rtlCol="0">
            <a:spAutoFit/>
          </a:bodyPr>
          <a:lstStyle/>
          <a:p>
            <a:pPr algn="ctr"/>
            <a:r>
              <a:rPr lang="en-GB" sz="2000" b="1" dirty="0"/>
              <a:t>5</a:t>
            </a:r>
          </a:p>
        </p:txBody>
      </p:sp>
      <p:pic>
        <p:nvPicPr>
          <p:cNvPr id="23" name="Picture 22"/>
          <p:cNvPicPr>
            <a:picLocks noChangeAspect="1"/>
          </p:cNvPicPr>
          <p:nvPr/>
        </p:nvPicPr>
        <p:blipFill>
          <a:blip r:embed="rId4"/>
          <a:stretch>
            <a:fillRect/>
          </a:stretch>
        </p:blipFill>
        <p:spPr>
          <a:xfrm>
            <a:off x="8791169" y="4210104"/>
            <a:ext cx="2238375" cy="2038350"/>
          </a:xfrm>
          <a:prstGeom prst="rect">
            <a:avLst/>
          </a:prstGeom>
        </p:spPr>
      </p:pic>
      <p:sp>
        <p:nvSpPr>
          <p:cNvPr id="24" name="TextBox 23"/>
          <p:cNvSpPr txBox="1"/>
          <p:nvPr/>
        </p:nvSpPr>
        <p:spPr>
          <a:xfrm>
            <a:off x="9292051" y="6091643"/>
            <a:ext cx="1528350" cy="400110"/>
          </a:xfrm>
          <a:prstGeom prst="rect">
            <a:avLst/>
          </a:prstGeom>
          <a:noFill/>
        </p:spPr>
        <p:txBody>
          <a:bodyPr wrap="square" rtlCol="0">
            <a:spAutoFit/>
          </a:bodyPr>
          <a:lstStyle/>
          <a:p>
            <a:pPr algn="ctr"/>
            <a:r>
              <a:rPr lang="en-GB" sz="2000" b="1" dirty="0"/>
              <a:t>6</a:t>
            </a:r>
          </a:p>
        </p:txBody>
      </p:sp>
    </p:spTree>
    <p:extLst>
      <p:ext uri="{BB962C8B-B14F-4D97-AF65-F5344CB8AC3E}">
        <p14:creationId xmlns:p14="http://schemas.microsoft.com/office/powerpoint/2010/main" val="137283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3"/>
          <p:cNvSpPr>
            <a:spLocks noGrp="1"/>
          </p:cNvSpPr>
          <p:nvPr>
            <p:ph type="ctrTitle"/>
          </p:nvPr>
        </p:nvSpPr>
        <p:spPr>
          <a:xfrm>
            <a:off x="2343156" y="402944"/>
            <a:ext cx="7772400" cy="471889"/>
          </a:xfrm>
        </p:spPr>
        <p:txBody>
          <a:bodyPr>
            <a:normAutofit fontScale="90000"/>
          </a:bodyPr>
          <a:lstStyle/>
          <a:p>
            <a:r>
              <a:rPr lang="en-GB" sz="3200" b="1" dirty="0"/>
              <a:t>Sputtering process</a:t>
            </a:r>
            <a:endParaRPr lang="en-US" sz="3200" dirty="0"/>
          </a:p>
        </p:txBody>
      </p:sp>
      <p:grpSp>
        <p:nvGrpSpPr>
          <p:cNvPr id="90" name="Group 89"/>
          <p:cNvGrpSpPr/>
          <p:nvPr/>
        </p:nvGrpSpPr>
        <p:grpSpPr>
          <a:xfrm>
            <a:off x="2602022" y="2237942"/>
            <a:ext cx="2500976" cy="1536645"/>
            <a:chOff x="2602022" y="2237942"/>
            <a:chExt cx="2500976" cy="1536645"/>
          </a:xfrm>
        </p:grpSpPr>
        <p:sp>
          <p:nvSpPr>
            <p:cNvPr id="13" name="Right Arrow 12"/>
            <p:cNvSpPr/>
            <p:nvPr/>
          </p:nvSpPr>
          <p:spPr>
            <a:xfrm>
              <a:off x="2602022" y="2237942"/>
              <a:ext cx="2500976" cy="582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676528" y="2851257"/>
              <a:ext cx="2426470" cy="923330"/>
            </a:xfrm>
            <a:prstGeom prst="rect">
              <a:avLst/>
            </a:prstGeom>
            <a:noFill/>
          </p:spPr>
          <p:txBody>
            <a:bodyPr wrap="square" rtlCol="0">
              <a:spAutoFit/>
            </a:bodyPr>
            <a:lstStyle/>
            <a:p>
              <a:r>
                <a:rPr lang="en-GB" b="1" dirty="0"/>
                <a:t>Pumping down to 10</a:t>
              </a:r>
              <a:r>
                <a:rPr lang="en-GB" b="1" baseline="30000" dirty="0"/>
                <a:t>-3</a:t>
              </a:r>
              <a:r>
                <a:rPr lang="en-GB" b="1" dirty="0"/>
                <a:t> </a:t>
              </a:r>
              <a:r>
                <a:rPr lang="en-GB" b="1" dirty="0" err="1"/>
                <a:t>Torr</a:t>
              </a:r>
              <a:r>
                <a:rPr lang="en-GB" b="1" dirty="0"/>
                <a:t> using mechanical pump </a:t>
              </a:r>
            </a:p>
          </p:txBody>
        </p:sp>
      </p:grpSp>
      <p:grpSp>
        <p:nvGrpSpPr>
          <p:cNvPr id="97" name="Group 96"/>
          <p:cNvGrpSpPr/>
          <p:nvPr/>
        </p:nvGrpSpPr>
        <p:grpSpPr>
          <a:xfrm>
            <a:off x="95799" y="1254043"/>
            <a:ext cx="4001582" cy="2124884"/>
            <a:chOff x="95799" y="1254043"/>
            <a:chExt cx="4001582" cy="2124884"/>
          </a:xfrm>
        </p:grpSpPr>
        <p:sp>
          <p:nvSpPr>
            <p:cNvPr id="6" name="Rectangle 5"/>
            <p:cNvSpPr/>
            <p:nvPr/>
          </p:nvSpPr>
          <p:spPr>
            <a:xfrm>
              <a:off x="95799" y="1772195"/>
              <a:ext cx="2351314" cy="16067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35420" y="2921724"/>
              <a:ext cx="1645920" cy="32657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ounded Rectangle 60"/>
            <p:cNvSpPr/>
            <p:nvPr/>
          </p:nvSpPr>
          <p:spPr>
            <a:xfrm>
              <a:off x="418001" y="1885399"/>
              <a:ext cx="1645920" cy="18724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61994" y="2059582"/>
              <a:ext cx="1619795" cy="369332"/>
            </a:xfrm>
            <a:prstGeom prst="rect">
              <a:avLst/>
            </a:prstGeom>
            <a:noFill/>
          </p:spPr>
          <p:txBody>
            <a:bodyPr wrap="square" rtlCol="0">
              <a:spAutoFit/>
            </a:bodyPr>
            <a:lstStyle/>
            <a:p>
              <a:r>
                <a:rPr lang="en-GB" b="1" dirty="0"/>
                <a:t>Substrate</a:t>
              </a:r>
            </a:p>
          </p:txBody>
        </p:sp>
        <p:sp>
          <p:nvSpPr>
            <p:cNvPr id="66" name="TextBox 65"/>
            <p:cNvSpPr txBox="1"/>
            <p:nvPr/>
          </p:nvSpPr>
          <p:spPr>
            <a:xfrm>
              <a:off x="901334" y="2891255"/>
              <a:ext cx="1619795" cy="369332"/>
            </a:xfrm>
            <a:prstGeom prst="rect">
              <a:avLst/>
            </a:prstGeom>
            <a:noFill/>
          </p:spPr>
          <p:txBody>
            <a:bodyPr wrap="square" rtlCol="0">
              <a:spAutoFit/>
            </a:bodyPr>
            <a:lstStyle/>
            <a:p>
              <a:r>
                <a:rPr lang="en-GB" b="1" dirty="0"/>
                <a:t>Target</a:t>
              </a:r>
            </a:p>
          </p:txBody>
        </p:sp>
        <p:sp>
          <p:nvSpPr>
            <p:cNvPr id="3" name="Oval 2"/>
            <p:cNvSpPr/>
            <p:nvPr/>
          </p:nvSpPr>
          <p:spPr>
            <a:xfrm>
              <a:off x="239482" y="2177136"/>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117293" y="2478784"/>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998619" y="2368725"/>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79268" y="2525481"/>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09000" y="2643048"/>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471748" y="2521125"/>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V="1">
              <a:off x="2188027" y="1641566"/>
              <a:ext cx="781599" cy="6792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77586" y="1254043"/>
              <a:ext cx="1619795" cy="369332"/>
            </a:xfrm>
            <a:prstGeom prst="rect">
              <a:avLst/>
            </a:prstGeom>
            <a:noFill/>
          </p:spPr>
          <p:txBody>
            <a:bodyPr wrap="square" rtlCol="0">
              <a:spAutoFit/>
            </a:bodyPr>
            <a:lstStyle/>
            <a:p>
              <a:r>
                <a:rPr lang="en-GB" b="1" dirty="0"/>
                <a:t>Air molecules</a:t>
              </a:r>
            </a:p>
          </p:txBody>
        </p:sp>
        <p:sp>
          <p:nvSpPr>
            <p:cNvPr id="24" name="Oval 23"/>
            <p:cNvSpPr/>
            <p:nvPr/>
          </p:nvSpPr>
          <p:spPr>
            <a:xfrm>
              <a:off x="1600244" y="2625717"/>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07764" y="2630071"/>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50049" y="2281728"/>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55424" y="2723733"/>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p:cNvGrpSpPr/>
          <p:nvPr/>
        </p:nvGrpSpPr>
        <p:grpSpPr>
          <a:xfrm>
            <a:off x="5196081" y="1729109"/>
            <a:ext cx="2514600" cy="2450960"/>
            <a:chOff x="5196081" y="1729109"/>
            <a:chExt cx="2514600" cy="2450960"/>
          </a:xfrm>
        </p:grpSpPr>
        <p:pic>
          <p:nvPicPr>
            <p:cNvPr id="37" name="Picture 36"/>
            <p:cNvPicPr>
              <a:picLocks noChangeAspect="1"/>
            </p:cNvPicPr>
            <p:nvPr/>
          </p:nvPicPr>
          <p:blipFill>
            <a:blip r:embed="rId2"/>
            <a:stretch>
              <a:fillRect/>
            </a:stretch>
          </p:blipFill>
          <p:spPr>
            <a:xfrm>
              <a:off x="5196081" y="1729109"/>
              <a:ext cx="2514600" cy="1790700"/>
            </a:xfrm>
            <a:prstGeom prst="rect">
              <a:avLst/>
            </a:prstGeom>
          </p:spPr>
        </p:pic>
        <p:sp>
          <p:nvSpPr>
            <p:cNvPr id="29" name="Rounded Rectangle 28"/>
            <p:cNvSpPr/>
            <p:nvPr/>
          </p:nvSpPr>
          <p:spPr>
            <a:xfrm>
              <a:off x="5570942" y="2910348"/>
              <a:ext cx="1645920" cy="32657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5553523" y="1874023"/>
              <a:ext cx="1645920" cy="18724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375004" y="2165760"/>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252815" y="2467408"/>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134141" y="2357349"/>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814790" y="2514105"/>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943286" y="2618695"/>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485571" y="2270352"/>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p:nvPr/>
          </p:nvCxnSpPr>
          <p:spPr>
            <a:xfrm>
              <a:off x="5436412" y="3127998"/>
              <a:ext cx="0" cy="7315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22914" y="3931787"/>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351410" y="4036377"/>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p:cNvGrpSpPr/>
          <p:nvPr/>
        </p:nvGrpSpPr>
        <p:grpSpPr>
          <a:xfrm>
            <a:off x="9589567" y="1743288"/>
            <a:ext cx="2514600" cy="2450960"/>
            <a:chOff x="9589567" y="1743288"/>
            <a:chExt cx="2514600" cy="2450960"/>
          </a:xfrm>
        </p:grpSpPr>
        <p:pic>
          <p:nvPicPr>
            <p:cNvPr id="43" name="Picture 42"/>
            <p:cNvPicPr>
              <a:picLocks noChangeAspect="1"/>
            </p:cNvPicPr>
            <p:nvPr/>
          </p:nvPicPr>
          <p:blipFill>
            <a:blip r:embed="rId2"/>
            <a:stretch>
              <a:fillRect/>
            </a:stretch>
          </p:blipFill>
          <p:spPr>
            <a:xfrm>
              <a:off x="9589567" y="1743288"/>
              <a:ext cx="2514600" cy="1790700"/>
            </a:xfrm>
            <a:prstGeom prst="rect">
              <a:avLst/>
            </a:prstGeom>
          </p:spPr>
        </p:pic>
        <p:sp>
          <p:nvSpPr>
            <p:cNvPr id="44" name="Rounded Rectangle 43"/>
            <p:cNvSpPr/>
            <p:nvPr/>
          </p:nvSpPr>
          <p:spPr>
            <a:xfrm>
              <a:off x="9964428" y="2924527"/>
              <a:ext cx="1645920" cy="32657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9947009" y="1888202"/>
              <a:ext cx="1645920" cy="18724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p:cNvCxnSpPr/>
            <p:nvPr/>
          </p:nvCxnSpPr>
          <p:spPr>
            <a:xfrm>
              <a:off x="9829898" y="3142177"/>
              <a:ext cx="0" cy="7315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9616400" y="3945966"/>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9744896" y="4050556"/>
              <a:ext cx="169817"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p:cNvGrpSpPr/>
          <p:nvPr/>
        </p:nvGrpSpPr>
        <p:grpSpPr>
          <a:xfrm>
            <a:off x="7743510" y="2310132"/>
            <a:ext cx="1685330" cy="2042517"/>
            <a:chOff x="7743510" y="2310132"/>
            <a:chExt cx="1685330" cy="2042517"/>
          </a:xfrm>
        </p:grpSpPr>
        <p:sp>
          <p:nvSpPr>
            <p:cNvPr id="58" name="Right Arrow 57"/>
            <p:cNvSpPr/>
            <p:nvPr/>
          </p:nvSpPr>
          <p:spPr>
            <a:xfrm>
              <a:off x="7743510" y="2310132"/>
              <a:ext cx="1685330" cy="582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7863141" y="2875321"/>
              <a:ext cx="1411733" cy="1477328"/>
            </a:xfrm>
            <a:prstGeom prst="rect">
              <a:avLst/>
            </a:prstGeom>
            <a:noFill/>
          </p:spPr>
          <p:txBody>
            <a:bodyPr wrap="square" rtlCol="0">
              <a:spAutoFit/>
            </a:bodyPr>
            <a:lstStyle/>
            <a:p>
              <a:r>
                <a:rPr lang="en-GB" b="1" dirty="0"/>
                <a:t>Pumping down to 10</a:t>
              </a:r>
              <a:r>
                <a:rPr lang="en-GB" b="1" baseline="30000" dirty="0"/>
                <a:t>-6</a:t>
              </a:r>
              <a:r>
                <a:rPr lang="en-GB" b="1" dirty="0"/>
                <a:t> </a:t>
              </a:r>
              <a:r>
                <a:rPr lang="en-GB" b="1" dirty="0" err="1"/>
                <a:t>Torr</a:t>
              </a:r>
              <a:r>
                <a:rPr lang="en-GB" b="1" dirty="0"/>
                <a:t> using diffusion pump </a:t>
              </a:r>
            </a:p>
          </p:txBody>
        </p:sp>
      </p:grpSp>
      <p:grpSp>
        <p:nvGrpSpPr>
          <p:cNvPr id="93" name="Group 92"/>
          <p:cNvGrpSpPr/>
          <p:nvPr/>
        </p:nvGrpSpPr>
        <p:grpSpPr>
          <a:xfrm>
            <a:off x="9076657" y="4077071"/>
            <a:ext cx="2727978" cy="2318888"/>
            <a:chOff x="9087037" y="4075479"/>
            <a:chExt cx="2727978" cy="2318888"/>
          </a:xfrm>
        </p:grpSpPr>
        <p:grpSp>
          <p:nvGrpSpPr>
            <p:cNvPr id="5" name="Group 4"/>
            <p:cNvGrpSpPr/>
            <p:nvPr/>
          </p:nvGrpSpPr>
          <p:grpSpPr>
            <a:xfrm>
              <a:off x="9087037" y="4075479"/>
              <a:ext cx="2010184" cy="1916857"/>
              <a:chOff x="8605770" y="3654370"/>
              <a:chExt cx="2010184" cy="1916857"/>
            </a:xfrm>
          </p:grpSpPr>
          <p:sp>
            <p:nvSpPr>
              <p:cNvPr id="60" name="Right Arrow 59"/>
              <p:cNvSpPr/>
              <p:nvPr/>
            </p:nvSpPr>
            <p:spPr>
              <a:xfrm rot="10800000">
                <a:off x="8605770" y="4989164"/>
                <a:ext cx="2010184" cy="582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291002" y="3654370"/>
                <a:ext cx="324952" cy="15192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TextBox 64"/>
            <p:cNvSpPr txBox="1"/>
            <p:nvPr/>
          </p:nvSpPr>
          <p:spPr>
            <a:xfrm>
              <a:off x="9650021" y="5994257"/>
              <a:ext cx="2164994" cy="400110"/>
            </a:xfrm>
            <a:prstGeom prst="rect">
              <a:avLst/>
            </a:prstGeom>
            <a:noFill/>
          </p:spPr>
          <p:txBody>
            <a:bodyPr wrap="square" rtlCol="0">
              <a:spAutoFit/>
            </a:bodyPr>
            <a:lstStyle/>
            <a:p>
              <a:r>
                <a:rPr lang="en-GB" sz="2000" b="1" dirty="0"/>
                <a:t>Gas in</a:t>
              </a:r>
            </a:p>
          </p:txBody>
        </p:sp>
      </p:grpSp>
      <p:grpSp>
        <p:nvGrpSpPr>
          <p:cNvPr id="94" name="Group 93"/>
          <p:cNvGrpSpPr/>
          <p:nvPr/>
        </p:nvGrpSpPr>
        <p:grpSpPr>
          <a:xfrm>
            <a:off x="5488049" y="4751820"/>
            <a:ext cx="3452321" cy="1857375"/>
            <a:chOff x="5498429" y="4750228"/>
            <a:chExt cx="3452321" cy="1857375"/>
          </a:xfrm>
        </p:grpSpPr>
        <p:pic>
          <p:nvPicPr>
            <p:cNvPr id="9" name="Picture 8"/>
            <p:cNvPicPr>
              <a:picLocks noChangeAspect="1"/>
            </p:cNvPicPr>
            <p:nvPr/>
          </p:nvPicPr>
          <p:blipFill>
            <a:blip r:embed="rId3"/>
            <a:stretch>
              <a:fillRect/>
            </a:stretch>
          </p:blipFill>
          <p:spPr>
            <a:xfrm>
              <a:off x="6369475" y="4750228"/>
              <a:ext cx="2581275" cy="1857375"/>
            </a:xfrm>
            <a:prstGeom prst="rect">
              <a:avLst/>
            </a:prstGeom>
          </p:spPr>
        </p:pic>
        <p:cxnSp>
          <p:nvCxnSpPr>
            <p:cNvPr id="62" name="Straight Arrow Connector 61"/>
            <p:cNvCxnSpPr/>
            <p:nvPr/>
          </p:nvCxnSpPr>
          <p:spPr>
            <a:xfrm flipV="1">
              <a:off x="5943286" y="5077323"/>
              <a:ext cx="828935" cy="17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6916428" y="6036697"/>
              <a:ext cx="1645920" cy="32657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ounded Rectangle 63"/>
            <p:cNvSpPr/>
            <p:nvPr/>
          </p:nvSpPr>
          <p:spPr>
            <a:xfrm>
              <a:off x="6899009" y="5000372"/>
              <a:ext cx="1645920" cy="18724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5498429" y="4812632"/>
              <a:ext cx="481265" cy="461665"/>
            </a:xfrm>
            <a:prstGeom prst="rect">
              <a:avLst/>
            </a:prstGeom>
            <a:noFill/>
          </p:spPr>
          <p:txBody>
            <a:bodyPr wrap="square" rtlCol="0">
              <a:spAutoFit/>
            </a:bodyPr>
            <a:lstStyle/>
            <a:p>
              <a:r>
                <a:rPr lang="en-GB" sz="2400" b="1" dirty="0" err="1"/>
                <a:t>Ar</a:t>
              </a:r>
              <a:endParaRPr lang="en-GB" sz="2400" b="1" dirty="0"/>
            </a:p>
          </p:txBody>
        </p:sp>
      </p:grpSp>
      <p:grpSp>
        <p:nvGrpSpPr>
          <p:cNvPr id="95" name="Group 94"/>
          <p:cNvGrpSpPr/>
          <p:nvPr/>
        </p:nvGrpSpPr>
        <p:grpSpPr>
          <a:xfrm>
            <a:off x="4135307" y="5432074"/>
            <a:ext cx="2294848" cy="957330"/>
            <a:chOff x="4138035" y="5430323"/>
            <a:chExt cx="2294848" cy="957330"/>
          </a:xfrm>
        </p:grpSpPr>
        <p:sp>
          <p:nvSpPr>
            <p:cNvPr id="75" name="Right Arrow 74"/>
            <p:cNvSpPr/>
            <p:nvPr/>
          </p:nvSpPr>
          <p:spPr>
            <a:xfrm rot="10800000">
              <a:off x="4138035" y="5430323"/>
              <a:ext cx="2010184" cy="582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4267889" y="6018321"/>
              <a:ext cx="2164994" cy="369332"/>
            </a:xfrm>
            <a:prstGeom prst="rect">
              <a:avLst/>
            </a:prstGeom>
            <a:noFill/>
          </p:spPr>
          <p:txBody>
            <a:bodyPr wrap="square" rtlCol="0">
              <a:spAutoFit/>
            </a:bodyPr>
            <a:lstStyle/>
            <a:p>
              <a:r>
                <a:rPr lang="en-GB" b="1" dirty="0"/>
                <a:t>Discharging process</a:t>
              </a:r>
            </a:p>
          </p:txBody>
        </p:sp>
      </p:grpSp>
      <p:grpSp>
        <p:nvGrpSpPr>
          <p:cNvPr id="96" name="Group 95"/>
          <p:cNvGrpSpPr/>
          <p:nvPr/>
        </p:nvGrpSpPr>
        <p:grpSpPr>
          <a:xfrm>
            <a:off x="329317" y="4747966"/>
            <a:ext cx="3549394" cy="1857375"/>
            <a:chOff x="332045" y="4746215"/>
            <a:chExt cx="3549394" cy="1857375"/>
          </a:xfrm>
        </p:grpSpPr>
        <p:pic>
          <p:nvPicPr>
            <p:cNvPr id="70" name="Picture 69"/>
            <p:cNvPicPr>
              <a:picLocks noChangeAspect="1"/>
            </p:cNvPicPr>
            <p:nvPr/>
          </p:nvPicPr>
          <p:blipFill>
            <a:blip r:embed="rId3"/>
            <a:stretch>
              <a:fillRect/>
            </a:stretch>
          </p:blipFill>
          <p:spPr>
            <a:xfrm>
              <a:off x="1300164" y="4746215"/>
              <a:ext cx="2581275" cy="1857375"/>
            </a:xfrm>
            <a:prstGeom prst="rect">
              <a:avLst/>
            </a:prstGeom>
          </p:spPr>
        </p:pic>
        <p:cxnSp>
          <p:nvCxnSpPr>
            <p:cNvPr id="71" name="Straight Arrow Connector 70"/>
            <p:cNvCxnSpPr/>
            <p:nvPr/>
          </p:nvCxnSpPr>
          <p:spPr>
            <a:xfrm flipV="1">
              <a:off x="873975" y="5073310"/>
              <a:ext cx="828935" cy="17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847117" y="6032684"/>
              <a:ext cx="1645920" cy="32657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ounded Rectangle 72"/>
            <p:cNvSpPr/>
            <p:nvPr/>
          </p:nvSpPr>
          <p:spPr>
            <a:xfrm>
              <a:off x="1829698" y="4996359"/>
              <a:ext cx="1645920" cy="18724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169692" y="5428031"/>
              <a:ext cx="169817" cy="143692"/>
            </a:xfrm>
            <a:prstGeom prst="ellipse">
              <a:avLst/>
            </a:prstGeom>
            <a:solidFill>
              <a:srgbClr val="DB55C1"/>
            </a:solidFill>
            <a:ln>
              <a:solidFill>
                <a:srgbClr val="DB55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442412" y="5628559"/>
              <a:ext cx="169817" cy="143692"/>
            </a:xfrm>
            <a:prstGeom prst="ellipse">
              <a:avLst/>
            </a:prstGeom>
            <a:solidFill>
              <a:srgbClr val="DB55C1"/>
            </a:solidFill>
            <a:ln>
              <a:solidFill>
                <a:srgbClr val="DB55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1661740" y="5676687"/>
              <a:ext cx="169817" cy="143692"/>
            </a:xfrm>
            <a:prstGeom prst="ellipse">
              <a:avLst/>
            </a:prstGeom>
            <a:solidFill>
              <a:srgbClr val="DB55C1"/>
            </a:solidFill>
            <a:ln>
              <a:solidFill>
                <a:srgbClr val="DB55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Arrow Connector 79"/>
            <p:cNvCxnSpPr/>
            <p:nvPr/>
          </p:nvCxnSpPr>
          <p:spPr>
            <a:xfrm flipH="1">
              <a:off x="998851" y="5844931"/>
              <a:ext cx="617076" cy="214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7718" y="5829831"/>
              <a:ext cx="705999" cy="523220"/>
            </a:xfrm>
            <a:prstGeom prst="rect">
              <a:avLst/>
            </a:prstGeom>
            <a:noFill/>
          </p:spPr>
          <p:txBody>
            <a:bodyPr wrap="square" rtlCol="0">
              <a:spAutoFit/>
            </a:bodyPr>
            <a:lstStyle/>
            <a:p>
              <a:r>
                <a:rPr lang="en-GB" sz="2800" b="1" dirty="0" err="1"/>
                <a:t>Ar</a:t>
              </a:r>
              <a:r>
                <a:rPr lang="en-GB" sz="2800" b="1" baseline="30000" dirty="0"/>
                <a:t>+</a:t>
              </a:r>
            </a:p>
          </p:txBody>
        </p:sp>
        <p:sp>
          <p:nvSpPr>
            <p:cNvPr id="82" name="TextBox 81"/>
            <p:cNvSpPr txBox="1"/>
            <p:nvPr/>
          </p:nvSpPr>
          <p:spPr>
            <a:xfrm>
              <a:off x="332045" y="4808619"/>
              <a:ext cx="566307" cy="461665"/>
            </a:xfrm>
            <a:prstGeom prst="rect">
              <a:avLst/>
            </a:prstGeom>
            <a:noFill/>
          </p:spPr>
          <p:txBody>
            <a:bodyPr wrap="square" rtlCol="0">
              <a:spAutoFit/>
            </a:bodyPr>
            <a:lstStyle/>
            <a:p>
              <a:r>
                <a:rPr lang="en-GB" sz="2400" b="1" dirty="0" err="1"/>
                <a:t>Ar</a:t>
              </a:r>
              <a:endParaRPr lang="en-GB" sz="2400" b="1" dirty="0"/>
            </a:p>
          </p:txBody>
        </p:sp>
        <p:cxnSp>
          <p:nvCxnSpPr>
            <p:cNvPr id="83" name="Straight Arrow Connector 82"/>
            <p:cNvCxnSpPr/>
            <p:nvPr/>
          </p:nvCxnSpPr>
          <p:spPr>
            <a:xfrm flipH="1">
              <a:off x="2969626" y="5780761"/>
              <a:ext cx="434996" cy="2519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821307" y="5860543"/>
              <a:ext cx="125170" cy="1242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2624793" y="5507613"/>
              <a:ext cx="125170" cy="1242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2344055" y="5190776"/>
              <a:ext cx="125170" cy="1242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06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9927772" cy="584775"/>
          </a:xfrm>
          <a:prstGeom prst="rect">
            <a:avLst/>
          </a:prstGeom>
        </p:spPr>
        <p:txBody>
          <a:bodyPr wrap="square">
            <a:spAutoFit/>
          </a:bodyPr>
          <a:lstStyle/>
          <a:p>
            <a:pPr marL="192881" indent="-192881" algn="ctr"/>
            <a:r>
              <a:rPr lang="en-GB" altLang="en-US" sz="3200" b="1" dirty="0">
                <a:latin typeface="Arial" panose="020B0604020202020204" pitchFamily="34" charset="0"/>
              </a:rPr>
              <a:t>What are the next steps of fabrication process?</a:t>
            </a:r>
          </a:p>
        </p:txBody>
      </p:sp>
      <p:sp>
        <p:nvSpPr>
          <p:cNvPr id="22" name="TextBox 21"/>
          <p:cNvSpPr txBox="1"/>
          <p:nvPr/>
        </p:nvSpPr>
        <p:spPr>
          <a:xfrm>
            <a:off x="533410" y="1690670"/>
            <a:ext cx="11262349" cy="461665"/>
          </a:xfrm>
          <a:prstGeom prst="rect">
            <a:avLst/>
          </a:prstGeom>
          <a:noFill/>
        </p:spPr>
        <p:txBody>
          <a:bodyPr wrap="square" rtlCol="0">
            <a:spAutoFit/>
          </a:bodyPr>
          <a:lstStyle/>
          <a:p>
            <a:r>
              <a:rPr lang="en-GB" sz="2400" dirty="0"/>
              <a:t>After coating samples, lift-off process will be applied. </a:t>
            </a:r>
          </a:p>
        </p:txBody>
      </p:sp>
      <p:grpSp>
        <p:nvGrpSpPr>
          <p:cNvPr id="6" name="Group 5"/>
          <p:cNvGrpSpPr/>
          <p:nvPr/>
        </p:nvGrpSpPr>
        <p:grpSpPr>
          <a:xfrm>
            <a:off x="519421" y="3230983"/>
            <a:ext cx="3225338" cy="1243081"/>
            <a:chOff x="568049" y="3644557"/>
            <a:chExt cx="3225338" cy="1243081"/>
          </a:xfrm>
        </p:grpSpPr>
        <p:sp>
          <p:nvSpPr>
            <p:cNvPr id="7" name="Rectangle 6"/>
            <p:cNvSpPr/>
            <p:nvPr/>
          </p:nvSpPr>
          <p:spPr>
            <a:xfrm>
              <a:off x="568049" y="4019005"/>
              <a:ext cx="3225338" cy="86863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8049" y="3870716"/>
              <a:ext cx="3225338" cy="13720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744718" y="3644557"/>
              <a:ext cx="298479" cy="361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25317" y="3644557"/>
              <a:ext cx="298479" cy="361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ight Arrow 11"/>
          <p:cNvSpPr/>
          <p:nvPr/>
        </p:nvSpPr>
        <p:spPr>
          <a:xfrm>
            <a:off x="3847576" y="3457142"/>
            <a:ext cx="1831329" cy="582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922082" y="4070457"/>
            <a:ext cx="1528224" cy="646331"/>
          </a:xfrm>
          <a:prstGeom prst="rect">
            <a:avLst/>
          </a:prstGeom>
          <a:noFill/>
        </p:spPr>
        <p:txBody>
          <a:bodyPr wrap="square" rtlCol="0">
            <a:spAutoFit/>
          </a:bodyPr>
          <a:lstStyle/>
          <a:p>
            <a:r>
              <a:rPr lang="en-GB" b="1" dirty="0"/>
              <a:t>Coating with SiO2/Cr/Au </a:t>
            </a:r>
          </a:p>
        </p:txBody>
      </p:sp>
      <p:grpSp>
        <p:nvGrpSpPr>
          <p:cNvPr id="2" name="Group 1"/>
          <p:cNvGrpSpPr/>
          <p:nvPr/>
        </p:nvGrpSpPr>
        <p:grpSpPr>
          <a:xfrm>
            <a:off x="5801278" y="3222963"/>
            <a:ext cx="3225338" cy="1243081"/>
            <a:chOff x="6944282" y="3222963"/>
            <a:chExt cx="3225338" cy="1243081"/>
          </a:xfrm>
        </p:grpSpPr>
        <p:grpSp>
          <p:nvGrpSpPr>
            <p:cNvPr id="14" name="Group 13"/>
            <p:cNvGrpSpPr/>
            <p:nvPr/>
          </p:nvGrpSpPr>
          <p:grpSpPr>
            <a:xfrm>
              <a:off x="6944282" y="3222963"/>
              <a:ext cx="3225338" cy="1243081"/>
              <a:chOff x="568049" y="3644557"/>
              <a:chExt cx="3225338" cy="1243081"/>
            </a:xfrm>
          </p:grpSpPr>
          <p:sp>
            <p:nvSpPr>
              <p:cNvPr id="15" name="Rectangle 14"/>
              <p:cNvSpPr/>
              <p:nvPr/>
            </p:nvSpPr>
            <p:spPr>
              <a:xfrm>
                <a:off x="568049" y="4019005"/>
                <a:ext cx="3225338" cy="86863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68049" y="3870716"/>
                <a:ext cx="3225338" cy="13720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744718" y="3644557"/>
                <a:ext cx="298479" cy="361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325317" y="3644557"/>
                <a:ext cx="298479" cy="361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p:cNvSpPr/>
            <p:nvPr/>
          </p:nvSpPr>
          <p:spPr>
            <a:xfrm>
              <a:off x="7701644" y="3455846"/>
              <a:ext cx="298479"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119093" y="3455610"/>
              <a:ext cx="298479"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9438199" y="3305861"/>
              <a:ext cx="722812"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018798" y="3305026"/>
              <a:ext cx="1088803"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944282" y="3306706"/>
              <a:ext cx="743147"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ight Arrow 24"/>
          <p:cNvSpPr/>
          <p:nvPr/>
        </p:nvSpPr>
        <p:spPr>
          <a:xfrm>
            <a:off x="9113401" y="3465160"/>
            <a:ext cx="1831329" cy="5820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9284164" y="4066446"/>
            <a:ext cx="1806201" cy="369332"/>
          </a:xfrm>
          <a:prstGeom prst="rect">
            <a:avLst/>
          </a:prstGeom>
          <a:noFill/>
        </p:spPr>
        <p:txBody>
          <a:bodyPr wrap="square" rtlCol="0">
            <a:spAutoFit/>
          </a:bodyPr>
          <a:lstStyle/>
          <a:p>
            <a:r>
              <a:rPr lang="en-GB" b="1" dirty="0"/>
              <a:t>Lift-off process</a:t>
            </a:r>
          </a:p>
        </p:txBody>
      </p:sp>
      <p:sp>
        <p:nvSpPr>
          <p:cNvPr id="27" name="Rectangle 26"/>
          <p:cNvSpPr/>
          <p:nvPr/>
        </p:nvSpPr>
        <p:spPr>
          <a:xfrm>
            <a:off x="5840183" y="5205529"/>
            <a:ext cx="3183774" cy="88552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607370" y="5080122"/>
            <a:ext cx="298479"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8018700" y="5067648"/>
            <a:ext cx="298479" cy="131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7826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27" y="1122363"/>
            <a:ext cx="11416936" cy="2387600"/>
          </a:xfrm>
        </p:spPr>
        <p:txBody>
          <a:bodyPr/>
          <a:lstStyle/>
          <a:p>
            <a:r>
              <a:rPr lang="en-GB" dirty="0">
                <a:solidFill>
                  <a:srgbClr val="0070C0"/>
                </a:solidFill>
              </a:rPr>
              <a:t>(Wet transfer process of CVD-graphene)</a:t>
            </a:r>
          </a:p>
        </p:txBody>
      </p:sp>
      <p:sp>
        <p:nvSpPr>
          <p:cNvPr id="4" name="Subtitle 4"/>
          <p:cNvSpPr>
            <a:spLocks noGrp="1"/>
          </p:cNvSpPr>
          <p:nvPr>
            <p:ph type="subTitle" idx="1"/>
          </p:nvPr>
        </p:nvSpPr>
        <p:spPr>
          <a:xfrm>
            <a:off x="1524000" y="3954735"/>
            <a:ext cx="9144000" cy="1655762"/>
          </a:xfrm>
        </p:spPr>
        <p:txBody>
          <a:bodyPr>
            <a:normAutofit/>
          </a:bodyPr>
          <a:lstStyle/>
          <a:p>
            <a:r>
              <a:rPr lang="en-GB" dirty="0" err="1">
                <a:solidFill>
                  <a:schemeClr val="tx1"/>
                </a:solidFill>
              </a:rPr>
              <a:t>Dr.</a:t>
            </a:r>
            <a:r>
              <a:rPr lang="en-GB" dirty="0">
                <a:solidFill>
                  <a:schemeClr val="tx1"/>
                </a:solidFill>
              </a:rPr>
              <a:t> Ahmed Suhail</a:t>
            </a:r>
          </a:p>
          <a:p>
            <a:br>
              <a:rPr lang="en-GB" b="1" dirty="0">
                <a:solidFill>
                  <a:schemeClr val="tx1"/>
                </a:solidFill>
              </a:rPr>
            </a:br>
            <a:endParaRPr lang="en-US" b="1" dirty="0">
              <a:solidFill>
                <a:schemeClr val="tx1"/>
              </a:solidFill>
            </a:endParaRPr>
          </a:p>
          <a:p>
            <a:endParaRPr lang="en-US" dirty="0">
              <a:solidFill>
                <a:srgbClr val="0070C0"/>
              </a:solidFill>
            </a:endParaRPr>
          </a:p>
        </p:txBody>
      </p:sp>
    </p:spTree>
    <p:extLst>
      <p:ext uri="{BB962C8B-B14F-4D97-AF65-F5344CB8AC3E}">
        <p14:creationId xmlns:p14="http://schemas.microsoft.com/office/powerpoint/2010/main" val="1981814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79714" y="1700376"/>
            <a:ext cx="5327302" cy="4935555"/>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2881" indent="-192881" algn="just"/>
            <a:endParaRPr lang="en-GB" altLang="en-US" dirty="0">
              <a:latin typeface="Arial" panose="020B0604020202020204" pitchFamily="34" charset="0"/>
            </a:endParaRPr>
          </a:p>
          <a:p>
            <a:pPr marL="192881" indent="-192881" algn="just">
              <a:buFontTx/>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Introduction</a:t>
            </a:r>
          </a:p>
          <a:p>
            <a:pPr marL="192881" indent="-192881" algn="just">
              <a:buAutoNum type="arabicPeriod"/>
            </a:pPr>
            <a:endParaRPr lang="en-GB" altLang="en-US" dirty="0">
              <a:latin typeface="Arial" panose="020B0604020202020204" pitchFamily="34" charset="0"/>
            </a:endParaRPr>
          </a:p>
          <a:p>
            <a:pPr marL="192881" indent="-192881" algn="just">
              <a:buAutoNum type="arabicPeriod"/>
            </a:pPr>
            <a:r>
              <a:rPr lang="en-GB" altLang="en-US" dirty="0">
                <a:latin typeface="Arial" panose="020B0604020202020204" pitchFamily="34" charset="0"/>
              </a:rPr>
              <a:t>Methodology</a:t>
            </a:r>
          </a:p>
          <a:p>
            <a:pPr marL="192881" indent="-192881" algn="just">
              <a:buAutoNum type="arabicPeriod"/>
            </a:pPr>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marL="192881" indent="-192881" algn="just">
              <a:buAutoNum type="arabicPeriod"/>
            </a:pPr>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a:p>
            <a:pPr algn="just"/>
            <a:r>
              <a:rPr lang="en-GB" altLang="en-US" dirty="0">
                <a:latin typeface="Arial" panose="020B0604020202020204" pitchFamily="34" charset="0"/>
              </a:rPr>
              <a:t> </a:t>
            </a:r>
          </a:p>
          <a:p>
            <a:pPr algn="just"/>
            <a:endParaRPr lang="en-GB" altLang="en-US" dirty="0">
              <a:latin typeface="Arial" panose="020B0604020202020204" pitchFamily="34" charset="0"/>
            </a:endParaRPr>
          </a:p>
          <a:p>
            <a:pPr algn="just"/>
            <a:endParaRPr lang="en-GB" altLang="en-US" dirty="0">
              <a:latin typeface="Arial" panose="020B0604020202020204" pitchFamily="34" charset="0"/>
            </a:endParaRPr>
          </a:p>
        </p:txBody>
      </p:sp>
      <p:sp>
        <p:nvSpPr>
          <p:cNvPr id="5" name="Rectangle 4"/>
          <p:cNvSpPr/>
          <p:nvPr/>
        </p:nvSpPr>
        <p:spPr>
          <a:xfrm>
            <a:off x="4553054" y="757898"/>
            <a:ext cx="2622202" cy="584775"/>
          </a:xfrm>
          <a:prstGeom prst="rect">
            <a:avLst/>
          </a:prstGeom>
        </p:spPr>
        <p:txBody>
          <a:bodyPr wrap="square">
            <a:spAutoFit/>
          </a:bodyPr>
          <a:lstStyle/>
          <a:p>
            <a:pPr marL="192881" indent="-192881" algn="ctr"/>
            <a:r>
              <a:rPr lang="en-GB" altLang="en-US" sz="3200" b="1" dirty="0">
                <a:latin typeface="Arial" panose="020B0604020202020204" pitchFamily="34" charset="0"/>
              </a:rPr>
              <a:t>Outlines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788" y="2533517"/>
            <a:ext cx="3834503" cy="2542442"/>
          </a:xfrm>
          <a:prstGeom prst="rect">
            <a:avLst/>
          </a:prstGeom>
        </p:spPr>
      </p:pic>
    </p:spTree>
    <p:extLst>
      <p:ext uri="{BB962C8B-B14F-4D97-AF65-F5344CB8AC3E}">
        <p14:creationId xmlns:p14="http://schemas.microsoft.com/office/powerpoint/2010/main" val="1508075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5942" y="1021105"/>
            <a:ext cx="9043852" cy="1264892"/>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pPr>
            <a:r>
              <a:rPr lang="en-GB" altLang="en-US" b="1" dirty="0">
                <a:latin typeface="Arial" panose="020B0604020202020204" pitchFamily="34" charset="0"/>
              </a:rPr>
              <a:t>Chemical Vapour Deposition (CVD)- graphene </a:t>
            </a:r>
          </a:p>
          <a:p>
            <a:pPr algn="just"/>
            <a:endParaRPr lang="en-GB" altLang="en-US" dirty="0">
              <a:latin typeface="Arial" panose="020B0604020202020204" pitchFamily="34" charset="0"/>
            </a:endParaRPr>
          </a:p>
          <a:p>
            <a:pPr marL="342900" indent="-342900" algn="just">
              <a:buFont typeface="Wingdings" panose="05000000000000000000" pitchFamily="2" charset="2"/>
              <a:buChar char="q"/>
            </a:pPr>
            <a:endParaRPr lang="en-GB" altLang="en-US" dirty="0">
              <a:latin typeface="Arial" panose="020B0604020202020204" pitchFamily="34" charset="0"/>
            </a:endParaRPr>
          </a:p>
        </p:txBody>
      </p:sp>
      <p:sp>
        <p:nvSpPr>
          <p:cNvPr id="5" name="Rectangle 4"/>
          <p:cNvSpPr/>
          <p:nvPr/>
        </p:nvSpPr>
        <p:spPr>
          <a:xfrm>
            <a:off x="2332369" y="313758"/>
            <a:ext cx="7638946" cy="584775"/>
          </a:xfrm>
          <a:prstGeom prst="rect">
            <a:avLst/>
          </a:prstGeom>
        </p:spPr>
        <p:txBody>
          <a:bodyPr wrap="square">
            <a:spAutoFit/>
          </a:bodyPr>
          <a:lstStyle/>
          <a:p>
            <a:pPr marL="192881" indent="-192881" algn="ctr"/>
            <a:r>
              <a:rPr lang="en-GB" altLang="en-US" sz="3200" b="1" dirty="0">
                <a:latin typeface="Arial" panose="020B0604020202020204" pitchFamily="34" charset="0"/>
              </a:rPr>
              <a:t> Introduction</a:t>
            </a:r>
          </a:p>
        </p:txBody>
      </p:sp>
      <p:pic>
        <p:nvPicPr>
          <p:cNvPr id="11" name="Picture 10"/>
          <p:cNvPicPr>
            <a:picLocks noChangeAspect="1"/>
          </p:cNvPicPr>
          <p:nvPr/>
        </p:nvPicPr>
        <p:blipFill>
          <a:blip r:embed="rId2"/>
          <a:stretch>
            <a:fillRect/>
          </a:stretch>
        </p:blipFill>
        <p:spPr>
          <a:xfrm>
            <a:off x="8340396" y="2408569"/>
            <a:ext cx="3261838" cy="3560541"/>
          </a:xfrm>
          <a:prstGeom prst="rect">
            <a:avLst/>
          </a:prstGeom>
        </p:spPr>
      </p:pic>
      <p:sp>
        <p:nvSpPr>
          <p:cNvPr id="12" name="Rectangle 11"/>
          <p:cNvSpPr/>
          <p:nvPr/>
        </p:nvSpPr>
        <p:spPr>
          <a:xfrm>
            <a:off x="8282392" y="5890117"/>
            <a:ext cx="3377848" cy="560410"/>
          </a:xfrm>
          <a:prstGeom prst="rect">
            <a:avLst/>
          </a:prstGeom>
        </p:spPr>
        <p:txBody>
          <a:bodyPr wrap="none">
            <a:spAutoFit/>
          </a:bodyPr>
          <a:lstStyle/>
          <a:p>
            <a:pPr algn="just">
              <a:lnSpc>
                <a:spcPct val="200000"/>
              </a:lnSpc>
            </a:pPr>
            <a:r>
              <a:rPr lang="en-GB" b="1" dirty="0">
                <a:solidFill>
                  <a:srgbClr val="2620A0"/>
                </a:solidFill>
                <a:latin typeface="arial" panose="020B0604020202020204" pitchFamily="34" charset="0"/>
              </a:rPr>
              <a:t>CVD-graphene on copper foil</a:t>
            </a:r>
          </a:p>
        </p:txBody>
      </p:sp>
      <p:sp>
        <p:nvSpPr>
          <p:cNvPr id="13" name="Rectangle 3"/>
          <p:cNvSpPr txBox="1">
            <a:spLocks noChangeArrowheads="1"/>
          </p:cNvSpPr>
          <p:nvPr/>
        </p:nvSpPr>
        <p:spPr>
          <a:xfrm>
            <a:off x="269959" y="2035645"/>
            <a:ext cx="6117778" cy="3725074"/>
          </a:xfrm>
          <a:prstGeom prst="rect">
            <a:avLst/>
          </a:prstGeom>
        </p:spPr>
        <p:txBody>
          <a:bodyPr vert="horz" lIns="38576" tIns="19289" rIns="38576" bIns="1928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200000"/>
              </a:lnSpc>
            </a:pPr>
            <a:r>
              <a:rPr lang="en-GB" altLang="en-US" sz="2000" dirty="0">
                <a:latin typeface="Arial" panose="020B0604020202020204" pitchFamily="34" charset="0"/>
              </a:rPr>
              <a:t>Chemical vapour deposition is the best way to obtain </a:t>
            </a:r>
            <a:r>
              <a:rPr lang="en-GB" altLang="en-US" sz="2000" b="1" dirty="0">
                <a:solidFill>
                  <a:srgbClr val="FF0000"/>
                </a:solidFill>
                <a:latin typeface="Arial" panose="020B0604020202020204" pitchFamily="34" charset="0"/>
              </a:rPr>
              <a:t>high quality </a:t>
            </a:r>
            <a:r>
              <a:rPr lang="en-GB" altLang="en-US" sz="2000" dirty="0">
                <a:latin typeface="Arial" panose="020B0604020202020204" pitchFamily="34" charset="0"/>
              </a:rPr>
              <a:t>and </a:t>
            </a:r>
            <a:r>
              <a:rPr lang="en-GB" altLang="en-US" sz="2000" dirty="0">
                <a:solidFill>
                  <a:srgbClr val="FF0000"/>
                </a:solidFill>
                <a:latin typeface="Arial" panose="020B0604020202020204" pitchFamily="34" charset="0"/>
              </a:rPr>
              <a:t>large area</a:t>
            </a:r>
            <a:r>
              <a:rPr lang="en-GB" altLang="en-US" sz="2000" dirty="0">
                <a:latin typeface="Arial" panose="020B0604020202020204" pitchFamily="34" charset="0"/>
              </a:rPr>
              <a:t> of graphene.</a:t>
            </a:r>
          </a:p>
        </p:txBody>
      </p:sp>
    </p:spTree>
    <p:extLst>
      <p:ext uri="{BB962C8B-B14F-4D97-AF65-F5344CB8AC3E}">
        <p14:creationId xmlns:p14="http://schemas.microsoft.com/office/powerpoint/2010/main" val="3010377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1077218"/>
          </a:xfrm>
          <a:prstGeom prst="rect">
            <a:avLst/>
          </a:prstGeom>
        </p:spPr>
        <p:txBody>
          <a:bodyPr wrap="square">
            <a:spAutoFit/>
          </a:bodyPr>
          <a:lstStyle/>
          <a:p>
            <a:pPr marL="192881" indent="-192881" algn="ctr"/>
            <a:r>
              <a:rPr lang="en-GB" altLang="en-US" sz="3200" b="1" dirty="0">
                <a:latin typeface="Arial" panose="020B0604020202020204" pitchFamily="34" charset="0"/>
              </a:rPr>
              <a:t>How is CVD-graphene formed on Cu in the fabrication process used?</a:t>
            </a:r>
          </a:p>
        </p:txBody>
      </p:sp>
      <p:sp>
        <p:nvSpPr>
          <p:cNvPr id="2" name="Rectangle 1"/>
          <p:cNvSpPr/>
          <p:nvPr/>
        </p:nvSpPr>
        <p:spPr>
          <a:xfrm>
            <a:off x="148044" y="2201823"/>
            <a:ext cx="10798630" cy="2062103"/>
          </a:xfrm>
          <a:prstGeom prst="rect">
            <a:avLst/>
          </a:prstGeom>
        </p:spPr>
        <p:txBody>
          <a:bodyPr wrap="square">
            <a:spAutoFit/>
          </a:bodyPr>
          <a:lstStyle/>
          <a:p>
            <a:pPr algn="just">
              <a:lnSpc>
                <a:spcPct val="200000"/>
              </a:lnSpc>
            </a:pPr>
            <a:r>
              <a:rPr lang="en-GB" sz="2200" dirty="0">
                <a:solidFill>
                  <a:srgbClr val="222222"/>
                </a:solidFill>
                <a:latin typeface="arial" panose="020B0604020202020204" pitchFamily="34" charset="0"/>
              </a:rPr>
              <a:t>The wet transfer process is used to transfer graphene from Cu into desired substrates. </a:t>
            </a:r>
          </a:p>
          <a:p>
            <a:pPr>
              <a:lnSpc>
                <a:spcPct val="200000"/>
              </a:lnSpc>
            </a:pPr>
            <a:endParaRPr lang="en-GB" sz="2000" dirty="0"/>
          </a:p>
        </p:txBody>
      </p:sp>
    </p:spTree>
    <p:extLst>
      <p:ext uri="{BB962C8B-B14F-4D97-AF65-F5344CB8AC3E}">
        <p14:creationId xmlns:p14="http://schemas.microsoft.com/office/powerpoint/2010/main" val="26987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048" y="287630"/>
            <a:ext cx="3148132" cy="584775"/>
          </a:xfrm>
          <a:prstGeom prst="rect">
            <a:avLst/>
          </a:prstGeom>
        </p:spPr>
        <p:txBody>
          <a:bodyPr wrap="square">
            <a:spAutoFit/>
          </a:bodyPr>
          <a:lstStyle/>
          <a:p>
            <a:pPr marL="192881" indent="-192881" algn="ctr"/>
            <a:r>
              <a:rPr lang="en-GB" altLang="en-US" sz="3200" b="1" dirty="0">
                <a:latin typeface="Arial" panose="020B0604020202020204" pitchFamily="34" charset="0"/>
              </a:rPr>
              <a:t>Methodology:</a:t>
            </a:r>
          </a:p>
        </p:txBody>
      </p:sp>
      <p:sp>
        <p:nvSpPr>
          <p:cNvPr id="2" name="Rectangle 1"/>
          <p:cNvSpPr/>
          <p:nvPr/>
        </p:nvSpPr>
        <p:spPr>
          <a:xfrm>
            <a:off x="357048" y="1543483"/>
            <a:ext cx="5599615" cy="384720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Materials and system:</a:t>
            </a:r>
          </a:p>
          <a:p>
            <a:endParaRPr lang="en-GB" sz="2200" dirty="0">
              <a:latin typeface="Arial" panose="020B0604020202020204" pitchFamily="34" charset="0"/>
              <a:cs typeface="Arial" panose="020B0604020202020204" pitchFamily="34" charset="0"/>
            </a:endParaRPr>
          </a:p>
          <a:p>
            <a:pPr marL="457200" indent="-457200">
              <a:buFont typeface="+mj-lt"/>
              <a:buAutoNum type="arabicParenR"/>
            </a:pPr>
            <a:r>
              <a:rPr lang="en-GB" sz="2200" dirty="0">
                <a:latin typeface="Arial" panose="020B0604020202020204" pitchFamily="34" charset="0"/>
                <a:cs typeface="Arial" panose="020B0604020202020204" pitchFamily="34" charset="0"/>
              </a:rPr>
              <a:t>Spin coater</a:t>
            </a:r>
          </a:p>
          <a:p>
            <a:pPr marL="457200" indent="-457200">
              <a:buFont typeface="+mj-lt"/>
              <a:buAutoNum type="arabicParenR"/>
            </a:pPr>
            <a:r>
              <a:rPr lang="en-GB" sz="2200" dirty="0">
                <a:latin typeface="Arial" panose="020B0604020202020204" pitchFamily="34" charset="0"/>
                <a:cs typeface="Arial" panose="020B0604020202020204" pitchFamily="34" charset="0"/>
              </a:rPr>
              <a:t>PMMA solution</a:t>
            </a:r>
          </a:p>
          <a:p>
            <a:pPr marL="457200" indent="-457200">
              <a:buFont typeface="+mj-lt"/>
              <a:buAutoNum type="arabicParenR"/>
            </a:pPr>
            <a:r>
              <a:rPr lang="en-GB" sz="2200" dirty="0">
                <a:latin typeface="Arial" panose="020B0604020202020204" pitchFamily="34" charset="0"/>
                <a:cs typeface="Arial" panose="020B0604020202020204" pitchFamily="34" charset="0"/>
              </a:rPr>
              <a:t>Pipettes.</a:t>
            </a:r>
          </a:p>
          <a:p>
            <a:pPr marL="457200" indent="-457200">
              <a:buFont typeface="+mj-lt"/>
              <a:buAutoNum type="arabicParenR"/>
            </a:pPr>
            <a:r>
              <a:rPr lang="en-GB" sz="2200" dirty="0">
                <a:latin typeface="Arial" panose="020B0604020202020204" pitchFamily="34" charset="0"/>
                <a:cs typeface="Arial" panose="020B0604020202020204" pitchFamily="34" charset="0"/>
              </a:rPr>
              <a:t>Hot plate</a:t>
            </a:r>
          </a:p>
          <a:p>
            <a:pPr marL="457200" indent="-457200">
              <a:buFont typeface="+mj-lt"/>
              <a:buAutoNum type="arabicParenR"/>
            </a:pPr>
            <a:r>
              <a:rPr lang="en-GB" sz="2200" dirty="0">
                <a:latin typeface="Arial" panose="020B0604020202020204" pitchFamily="34" charset="0"/>
                <a:cs typeface="Arial" panose="020B0604020202020204" pitchFamily="34" charset="0"/>
              </a:rPr>
              <a:t>Nitric acid solution</a:t>
            </a:r>
          </a:p>
          <a:p>
            <a:pPr marL="457200" indent="-457200">
              <a:buFont typeface="+mj-lt"/>
              <a:buAutoNum type="arabicParenR"/>
            </a:pPr>
            <a:r>
              <a:rPr lang="en-GB" sz="2200" dirty="0">
                <a:latin typeface="Arial" panose="020B0604020202020204" pitchFamily="34" charset="0"/>
                <a:cs typeface="Arial" panose="020B0604020202020204" pitchFamily="34" charset="0"/>
              </a:rPr>
              <a:t>Water</a:t>
            </a:r>
          </a:p>
          <a:p>
            <a:pPr marL="457200" indent="-457200">
              <a:buFont typeface="+mj-lt"/>
              <a:buAutoNum type="arabicParenR"/>
            </a:pPr>
            <a:r>
              <a:rPr lang="en-GB" sz="2200" dirty="0">
                <a:latin typeface="Arial" panose="020B0604020202020204" pitchFamily="34" charset="0"/>
                <a:cs typeface="Arial" panose="020B0604020202020204" pitchFamily="34" charset="0"/>
              </a:rPr>
              <a:t>Ammonium persulfate solution</a:t>
            </a:r>
            <a:endParaRPr lang="en-GB" sz="2200" baseline="-25000" dirty="0">
              <a:latin typeface="Arial" panose="020B0604020202020204" pitchFamily="34" charset="0"/>
              <a:cs typeface="Arial" panose="020B0604020202020204" pitchFamily="34" charset="0"/>
            </a:endParaRPr>
          </a:p>
          <a:p>
            <a:pPr marL="457200" indent="-457200">
              <a:buFont typeface="+mj-lt"/>
              <a:buAutoNum type="arabicParenR"/>
            </a:pPr>
            <a:r>
              <a:rPr lang="en-GB" sz="2200" dirty="0">
                <a:latin typeface="Arial" panose="020B0604020202020204" pitchFamily="34" charset="0"/>
                <a:cs typeface="Arial" panose="020B0604020202020204" pitchFamily="34" charset="0"/>
              </a:rPr>
              <a:t>Acetone</a:t>
            </a:r>
          </a:p>
          <a:p>
            <a:pPr marL="457200" indent="-457200">
              <a:buFont typeface="+mj-lt"/>
              <a:buAutoNum type="arabicParenR"/>
            </a:pPr>
            <a:r>
              <a:rPr lang="en-GB" sz="2200" dirty="0">
                <a:latin typeface="Arial" panose="020B0604020202020204" pitchFamily="34" charset="0"/>
                <a:cs typeface="Arial" panose="020B0604020202020204" pitchFamily="34" charset="0"/>
              </a:rPr>
              <a:t>IPA</a:t>
            </a:r>
          </a:p>
        </p:txBody>
      </p:sp>
    </p:spTree>
    <p:extLst>
      <p:ext uri="{BB962C8B-B14F-4D97-AF65-F5344CB8AC3E}">
        <p14:creationId xmlns:p14="http://schemas.microsoft.com/office/powerpoint/2010/main" val="615265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2952" y="2489288"/>
            <a:ext cx="4102848" cy="3140801"/>
          </a:xfrm>
          <a:prstGeom prst="rect">
            <a:avLst/>
          </a:prstGeom>
        </p:spPr>
      </p:pic>
      <p:pic>
        <p:nvPicPr>
          <p:cNvPr id="4" name="Picture 3"/>
          <p:cNvPicPr>
            <a:picLocks noChangeAspect="1"/>
          </p:cNvPicPr>
          <p:nvPr/>
        </p:nvPicPr>
        <p:blipFill>
          <a:blip r:embed="rId3"/>
          <a:stretch>
            <a:fillRect/>
          </a:stretch>
        </p:blipFill>
        <p:spPr>
          <a:xfrm>
            <a:off x="6113410" y="2454454"/>
            <a:ext cx="3165838" cy="4063751"/>
          </a:xfrm>
          <a:prstGeom prst="rect">
            <a:avLst/>
          </a:prstGeom>
        </p:spPr>
      </p:pic>
      <p:sp>
        <p:nvSpPr>
          <p:cNvPr id="7" name="TextBox 6"/>
          <p:cNvSpPr txBox="1"/>
          <p:nvPr/>
        </p:nvSpPr>
        <p:spPr>
          <a:xfrm>
            <a:off x="1045031" y="5891347"/>
            <a:ext cx="3383280" cy="646331"/>
          </a:xfrm>
          <a:prstGeom prst="rect">
            <a:avLst/>
          </a:prstGeom>
          <a:noFill/>
        </p:spPr>
        <p:txBody>
          <a:bodyPr wrap="square" rtlCol="0">
            <a:spAutoFit/>
          </a:bodyPr>
          <a:lstStyle/>
          <a:p>
            <a:r>
              <a:rPr lang="en-GB" b="1" dirty="0"/>
              <a:t>Front side of a graphene/n-Si </a:t>
            </a:r>
            <a:r>
              <a:rPr lang="en-GB" b="1" dirty="0" err="1"/>
              <a:t>Schottky</a:t>
            </a:r>
            <a:r>
              <a:rPr lang="en-GB" b="1" dirty="0"/>
              <a:t> junction Solar cell</a:t>
            </a:r>
          </a:p>
        </p:txBody>
      </p:sp>
      <p:sp>
        <p:nvSpPr>
          <p:cNvPr id="8" name="TextBox 7"/>
          <p:cNvSpPr txBox="1"/>
          <p:nvPr/>
        </p:nvSpPr>
        <p:spPr>
          <a:xfrm>
            <a:off x="9727498" y="4005939"/>
            <a:ext cx="2303393" cy="1200329"/>
          </a:xfrm>
          <a:prstGeom prst="rect">
            <a:avLst/>
          </a:prstGeom>
          <a:noFill/>
        </p:spPr>
        <p:txBody>
          <a:bodyPr wrap="square" rtlCol="0">
            <a:spAutoFit/>
          </a:bodyPr>
          <a:lstStyle/>
          <a:p>
            <a:r>
              <a:rPr lang="en-GB" b="1" dirty="0"/>
              <a:t>Back side of a graphene/n-Si </a:t>
            </a:r>
            <a:r>
              <a:rPr lang="en-GB" b="1" dirty="0" err="1"/>
              <a:t>Schottky</a:t>
            </a:r>
            <a:r>
              <a:rPr lang="en-GB" b="1" dirty="0"/>
              <a:t> junction Solar cell</a:t>
            </a:r>
          </a:p>
        </p:txBody>
      </p:sp>
    </p:spTree>
    <p:extLst>
      <p:ext uri="{BB962C8B-B14F-4D97-AF65-F5344CB8AC3E}">
        <p14:creationId xmlns:p14="http://schemas.microsoft.com/office/powerpoint/2010/main" val="171266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770708" y="546462"/>
            <a:ext cx="6208486" cy="6128657"/>
          </a:xfrm>
          <a:prstGeom prst="rect">
            <a:avLst/>
          </a:prstGeom>
        </p:spPr>
      </p:pic>
      <p:sp>
        <p:nvSpPr>
          <p:cNvPr id="6" name="Title 3"/>
          <p:cNvSpPr>
            <a:spLocks noGrp="1"/>
          </p:cNvSpPr>
          <p:nvPr>
            <p:ph type="ctrTitle"/>
          </p:nvPr>
        </p:nvSpPr>
        <p:spPr>
          <a:xfrm>
            <a:off x="7364548" y="4439367"/>
            <a:ext cx="4431212" cy="471889"/>
          </a:xfrm>
        </p:spPr>
        <p:txBody>
          <a:bodyPr>
            <a:normAutofit fontScale="90000"/>
          </a:bodyPr>
          <a:lstStyle/>
          <a:p>
            <a:r>
              <a:rPr lang="en-GB" sz="3200" b="1" dirty="0">
                <a:solidFill>
                  <a:srgbClr val="002060"/>
                </a:solidFill>
              </a:rPr>
              <a:t>Wet transfer process</a:t>
            </a:r>
            <a:endParaRPr lang="en-US" sz="3200" dirty="0">
              <a:solidFill>
                <a:srgbClr val="002060"/>
              </a:solidFill>
            </a:endParaRPr>
          </a:p>
        </p:txBody>
      </p:sp>
    </p:spTree>
    <p:extLst>
      <p:ext uri="{BB962C8B-B14F-4D97-AF65-F5344CB8AC3E}">
        <p14:creationId xmlns:p14="http://schemas.microsoft.com/office/powerpoint/2010/main" val="23795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AF16-4A57-5061-0016-352143CCBE58}"/>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346024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594" y="718709"/>
            <a:ext cx="8808721" cy="1077218"/>
          </a:xfrm>
          <a:prstGeom prst="rect">
            <a:avLst/>
          </a:prstGeom>
        </p:spPr>
        <p:txBody>
          <a:bodyPr wrap="square">
            <a:spAutoFit/>
          </a:bodyPr>
          <a:lstStyle/>
          <a:p>
            <a:pPr marL="192881" indent="-192881" algn="ctr"/>
            <a:r>
              <a:rPr lang="en-GB" altLang="en-US" sz="3200" b="1" dirty="0">
                <a:latin typeface="Arial" panose="020B0604020202020204" pitchFamily="34" charset="0"/>
              </a:rPr>
              <a:t>Which steps do we need to fabricate graphene/Si solar cells?</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62594" y="2247401"/>
            <a:ext cx="9196251" cy="3108371"/>
          </a:xfrm>
          <a:prstGeom prst="rect">
            <a:avLst/>
          </a:prstGeom>
        </p:spPr>
      </p:pic>
      <p:sp>
        <p:nvSpPr>
          <p:cNvPr id="2" name="Rectangle 1"/>
          <p:cNvSpPr/>
          <p:nvPr/>
        </p:nvSpPr>
        <p:spPr>
          <a:xfrm>
            <a:off x="992777" y="5383969"/>
            <a:ext cx="9823269" cy="1338828"/>
          </a:xfrm>
          <a:prstGeom prst="rect">
            <a:avLst/>
          </a:prstGeom>
        </p:spPr>
        <p:txBody>
          <a:bodyPr wrap="square">
            <a:spAutoFit/>
          </a:bodyPr>
          <a:lstStyle/>
          <a:p>
            <a:pPr algn="just">
              <a:lnSpc>
                <a:spcPct val="150000"/>
              </a:lnSpc>
              <a:spcAft>
                <a:spcPts val="1000"/>
              </a:spcAft>
            </a:pPr>
            <a:r>
              <a:rPr lang="en-GB"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Figure.  Fabrication process of a graphene/n-Si </a:t>
            </a:r>
            <a:r>
              <a:rPr lang="en-GB" b="1" dirty="0" err="1">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Schottky</a:t>
            </a:r>
            <a:r>
              <a:rPr lang="en-GB" b="1"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junction constructed via a top-window structure. (a) Cleaning process of Si wafers. (b), (c) and (d) forming contacts through lithography and sputtering processes. (e) Transferring CVD- graphene.</a:t>
            </a:r>
            <a:endParaRPr lang="en-GB" sz="1100" b="1" dirty="0">
              <a:solidFill>
                <a:schemeClr val="tx1">
                  <a:lumMod val="95000"/>
                  <a:lumOff val="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002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08D7-EF3A-5265-72F4-9AB76E0ECE8F}"/>
              </a:ext>
            </a:extLst>
          </p:cNvPr>
          <p:cNvSpPr>
            <a:spLocks noGrp="1"/>
          </p:cNvSpPr>
          <p:nvPr>
            <p:ph type="title"/>
          </p:nvPr>
        </p:nvSpPr>
        <p:spPr/>
        <p:txBody>
          <a:bodyPr>
            <a:normAutofit/>
          </a:bodyPr>
          <a:lstStyle/>
          <a:p>
            <a:pPr algn="ctr"/>
            <a:r>
              <a:rPr lang="en-US" sz="4400" b="1" kern="1200" dirty="0">
                <a:solidFill>
                  <a:schemeClr val="tx1"/>
                </a:solidFill>
                <a:latin typeface="+mj-lt"/>
                <a:ea typeface="+mj-ea"/>
                <a:cs typeface="+mj-cs"/>
              </a:rPr>
              <a:t>Conclusions:</a:t>
            </a:r>
            <a:endParaRPr lang="en-GB" sz="2200" b="1" dirty="0"/>
          </a:p>
        </p:txBody>
      </p:sp>
      <p:sp>
        <p:nvSpPr>
          <p:cNvPr id="3" name="TextBox 2">
            <a:extLst>
              <a:ext uri="{FF2B5EF4-FFF2-40B4-BE49-F238E27FC236}">
                <a16:creationId xmlns:a16="http://schemas.microsoft.com/office/drawing/2014/main" id="{F6832C2C-34A4-9D6E-EB15-8178070938B5}"/>
              </a:ext>
            </a:extLst>
          </p:cNvPr>
          <p:cNvSpPr txBox="1"/>
          <p:nvPr/>
        </p:nvSpPr>
        <p:spPr>
          <a:xfrm>
            <a:off x="371093" y="2117015"/>
            <a:ext cx="6364003" cy="4191317"/>
          </a:xfrm>
          <a:prstGeom prst="rect">
            <a:avLst/>
          </a:prstGeom>
        </p:spPr>
        <p:txBody>
          <a:bodyPr vert="horz" lIns="91440" tIns="45720" rIns="91440" bIns="45720" rtlCol="0" anchor="t">
            <a:normAutofit/>
          </a:bodyPr>
          <a:lstStyle/>
          <a:p>
            <a:pPr>
              <a:lnSpc>
                <a:spcPct val="150000"/>
              </a:lnSpc>
              <a:spcAft>
                <a:spcPts val="600"/>
              </a:spcAft>
            </a:pPr>
            <a:r>
              <a:rPr lang="en-GB" dirty="0"/>
              <a:t>1- Introduced 2 sessions on </a:t>
            </a:r>
            <a:r>
              <a:rPr lang="en-US" dirty="0"/>
              <a:t>the manufacturing of graphene/Si Schottky junction solar cells. </a:t>
            </a:r>
          </a:p>
          <a:p>
            <a:pPr>
              <a:lnSpc>
                <a:spcPct val="150000"/>
              </a:lnSpc>
              <a:spcAft>
                <a:spcPts val="600"/>
              </a:spcAft>
            </a:pPr>
            <a:r>
              <a:rPr lang="en-US" dirty="0"/>
              <a:t>2- Support Sustainable Development Goals (SDG) such as </a:t>
            </a:r>
            <a:r>
              <a:rPr lang="en-GB" dirty="0"/>
              <a:t>Quality Education (SDG 4) and Affordable and Clean Energy (SDG 7). </a:t>
            </a:r>
          </a:p>
          <a:p>
            <a:pPr>
              <a:lnSpc>
                <a:spcPct val="150000"/>
              </a:lnSpc>
              <a:spcAft>
                <a:spcPts val="600"/>
              </a:spcAft>
            </a:pPr>
            <a:endParaRPr lang="en-GB" dirty="0"/>
          </a:p>
          <a:p>
            <a:pPr>
              <a:lnSpc>
                <a:spcPct val="150000"/>
              </a:lnSpc>
              <a:spcAft>
                <a:spcPts val="600"/>
              </a:spcAft>
            </a:pPr>
            <a:endParaRPr lang="en-US" dirty="0"/>
          </a:p>
          <a:p>
            <a:pPr>
              <a:lnSpc>
                <a:spcPct val="150000"/>
              </a:lnSpc>
              <a:spcAft>
                <a:spcPts val="600"/>
              </a:spcAft>
            </a:pPr>
            <a:endParaRPr lang="en-US" dirty="0"/>
          </a:p>
          <a:p>
            <a:pPr>
              <a:lnSpc>
                <a:spcPct val="150000"/>
              </a:lnSpc>
              <a:spcAft>
                <a:spcPts val="600"/>
              </a:spcAft>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a:p>
            <a:pPr indent="-228600">
              <a:lnSpc>
                <a:spcPct val="150000"/>
              </a:lnSpc>
              <a:spcAft>
                <a:spcPts val="600"/>
              </a:spcAft>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59F7B05C-0511-96C3-4C86-6BC53D68D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660" y="2277177"/>
            <a:ext cx="3731242" cy="373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2C3539-2CCF-11A2-00DE-C383492CDC42}"/>
              </a:ext>
            </a:extLst>
          </p:cNvPr>
          <p:cNvSpPr txBox="1">
            <a:spLocks noGrp="1"/>
          </p:cNvSpPr>
          <p:nvPr>
            <p:ph idx="1"/>
          </p:nvPr>
        </p:nvSpPr>
        <p:spPr>
          <a:xfrm>
            <a:off x="757084" y="1258529"/>
            <a:ext cx="9545159" cy="5084078"/>
          </a:xfrm>
        </p:spPr>
        <p:txBody>
          <a:bodyPr/>
          <a:lstStyle/>
          <a:p>
            <a:pPr lvl="0"/>
            <a:r>
              <a:rPr lang="en-US" dirty="0">
                <a:solidFill>
                  <a:srgbClr val="2531C0"/>
                </a:solidFill>
              </a:rPr>
              <a:t>What is a solar cell?</a:t>
            </a:r>
          </a:p>
          <a:p>
            <a:pPr marL="0" lvl="0" indent="0">
              <a:buNone/>
            </a:pPr>
            <a:endParaRPr lang="en-US" dirty="0">
              <a:solidFill>
                <a:srgbClr val="2531C0"/>
              </a:solidFill>
            </a:endParaRPr>
          </a:p>
          <a:p>
            <a:pPr marL="0" lvl="0" indent="0">
              <a:buNone/>
            </a:pPr>
            <a:r>
              <a:rPr lang="en-US" dirty="0">
                <a:solidFill>
                  <a:srgbClr val="2531C0"/>
                </a:solidFill>
              </a:rPr>
              <a:t> </a:t>
            </a:r>
            <a:r>
              <a:rPr lang="en-GB" sz="2400" dirty="0"/>
              <a:t>It is an electronic device that converts the sunlight into electricity by the photovoltaic effect.</a:t>
            </a:r>
            <a:endParaRPr lang="en-US" dirty="0"/>
          </a:p>
          <a:p>
            <a:pPr lvl="0"/>
            <a:endParaRPr lang="en-US" dirty="0"/>
          </a:p>
          <a:p>
            <a:pPr lvl="0"/>
            <a:endParaRPr lang="en-US" dirty="0"/>
          </a:p>
          <a:p>
            <a:pPr lvl="0"/>
            <a:endParaRPr lang="en-US" dirty="0"/>
          </a:p>
          <a:p>
            <a:pPr lvl="0"/>
            <a:endParaRPr lang="en-US" dirty="0"/>
          </a:p>
          <a:p>
            <a:pPr lvl="0"/>
            <a:endParaRPr lang="en-US" dirty="0"/>
          </a:p>
          <a:p>
            <a:pPr marL="0" lvl="0" indent="0">
              <a:buNone/>
            </a:pPr>
            <a:endParaRPr lang="en-US" dirty="0"/>
          </a:p>
          <a:p>
            <a:pPr lvl="0"/>
            <a:endParaRPr lang="en-US" dirty="0"/>
          </a:p>
        </p:txBody>
      </p:sp>
      <p:pic>
        <p:nvPicPr>
          <p:cNvPr id="3" name="Picture 3">
            <a:extLst>
              <a:ext uri="{FF2B5EF4-FFF2-40B4-BE49-F238E27FC236}">
                <a16:creationId xmlns:a16="http://schemas.microsoft.com/office/drawing/2014/main" id="{64D5DBAC-180A-B558-B991-DEAB6364C7E6}"/>
              </a:ext>
            </a:extLst>
          </p:cNvPr>
          <p:cNvPicPr>
            <a:picLocks noChangeAspect="1"/>
          </p:cNvPicPr>
          <p:nvPr/>
        </p:nvPicPr>
        <p:blipFill>
          <a:blip r:embed="rId2"/>
          <a:stretch>
            <a:fillRect/>
          </a:stretch>
        </p:blipFill>
        <p:spPr>
          <a:xfrm>
            <a:off x="5225848" y="3231747"/>
            <a:ext cx="4381658" cy="2905231"/>
          </a:xfrm>
          <a:prstGeom prst="rect">
            <a:avLst/>
          </a:prstGeom>
          <a:noFill/>
          <a:ln cap="flat">
            <a:noFill/>
          </a:ln>
        </p:spPr>
      </p:pic>
      <p:sp>
        <p:nvSpPr>
          <p:cNvPr id="4" name="TextBox 3">
            <a:extLst>
              <a:ext uri="{FF2B5EF4-FFF2-40B4-BE49-F238E27FC236}">
                <a16:creationId xmlns:a16="http://schemas.microsoft.com/office/drawing/2014/main" id="{CD44FB88-3D49-3AB7-783B-24BEAC00C424}"/>
              </a:ext>
            </a:extLst>
          </p:cNvPr>
          <p:cNvSpPr txBox="1"/>
          <p:nvPr/>
        </p:nvSpPr>
        <p:spPr>
          <a:xfrm>
            <a:off x="1774723" y="378542"/>
            <a:ext cx="7832783" cy="707886"/>
          </a:xfrm>
          <a:prstGeom prst="rect">
            <a:avLst/>
          </a:prstGeom>
          <a:noFill/>
        </p:spPr>
        <p:txBody>
          <a:bodyPr wrap="square" rtlCol="0">
            <a:spAutoFit/>
          </a:bodyPr>
          <a:lstStyle/>
          <a:p>
            <a:r>
              <a:rPr lang="en-GB" sz="4000" b="1" dirty="0"/>
              <a:t>Introduction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FDAB-D639-4DCD-8931-ED13DABEEA6F}"/>
              </a:ext>
            </a:extLst>
          </p:cNvPr>
          <p:cNvSpPr txBox="1">
            <a:spLocks noGrp="1"/>
          </p:cNvSpPr>
          <p:nvPr>
            <p:ph type="title"/>
          </p:nvPr>
        </p:nvSpPr>
        <p:spPr/>
        <p:txBody>
          <a:bodyPr anchorCtr="1"/>
          <a:lstStyle/>
          <a:p>
            <a:pPr lvl="0" algn="ctr"/>
            <a:r>
              <a:rPr lang="en-GB" b="1" dirty="0">
                <a:solidFill>
                  <a:srgbClr val="00B0F0"/>
                </a:solidFill>
              </a:rPr>
              <a:t>What is solar farm?</a:t>
            </a:r>
          </a:p>
        </p:txBody>
      </p:sp>
      <p:pic>
        <p:nvPicPr>
          <p:cNvPr id="3" name="Picture 8">
            <a:extLst>
              <a:ext uri="{FF2B5EF4-FFF2-40B4-BE49-F238E27FC236}">
                <a16:creationId xmlns:a16="http://schemas.microsoft.com/office/drawing/2014/main" id="{3FE47D7A-0C64-43B7-9E21-38D5B6BF0551}"/>
              </a:ext>
            </a:extLst>
          </p:cNvPr>
          <p:cNvPicPr>
            <a:picLocks noChangeAspect="1"/>
          </p:cNvPicPr>
          <p:nvPr/>
        </p:nvPicPr>
        <p:blipFill>
          <a:blip r:embed="rId2"/>
          <a:stretch>
            <a:fillRect/>
          </a:stretch>
        </p:blipFill>
        <p:spPr>
          <a:xfrm>
            <a:off x="203197" y="1716091"/>
            <a:ext cx="5264145" cy="3948114"/>
          </a:xfrm>
          <a:prstGeom prst="rect">
            <a:avLst/>
          </a:prstGeom>
          <a:noFill/>
          <a:ln cap="flat">
            <a:noFill/>
          </a:ln>
        </p:spPr>
      </p:pic>
      <p:sp>
        <p:nvSpPr>
          <p:cNvPr id="4" name="Arrow: Right 7">
            <a:extLst>
              <a:ext uri="{FF2B5EF4-FFF2-40B4-BE49-F238E27FC236}">
                <a16:creationId xmlns:a16="http://schemas.microsoft.com/office/drawing/2014/main" id="{65B68D23-76C4-4661-AB6F-B9F80CC37A60}"/>
              </a:ext>
            </a:extLst>
          </p:cNvPr>
          <p:cNvSpPr/>
          <p:nvPr/>
        </p:nvSpPr>
        <p:spPr>
          <a:xfrm>
            <a:off x="5110481" y="3484878"/>
            <a:ext cx="1452881" cy="386077"/>
          </a:xfrm>
          <a:custGeom>
            <a:avLst>
              <a:gd name="f0" fmla="val 1873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5" name="Picture 2" descr="New Paper Suggests Replacing Tobacco Farms With Solar Panels - Modern Farmer">
            <a:extLst>
              <a:ext uri="{FF2B5EF4-FFF2-40B4-BE49-F238E27FC236}">
                <a16:creationId xmlns:a16="http://schemas.microsoft.com/office/drawing/2014/main" id="{A485EF72-C87A-4434-A754-773107CB06DB}"/>
              </a:ext>
            </a:extLst>
          </p:cNvPr>
          <p:cNvPicPr>
            <a:picLocks noChangeAspect="1"/>
          </p:cNvPicPr>
          <p:nvPr/>
        </p:nvPicPr>
        <p:blipFill>
          <a:blip r:embed="rId3"/>
          <a:srcRect/>
          <a:stretch>
            <a:fillRect/>
          </a:stretch>
        </p:blipFill>
        <p:spPr>
          <a:xfrm>
            <a:off x="6728456" y="1988920"/>
            <a:ext cx="5087621" cy="3391747"/>
          </a:xfrm>
          <a:prstGeom prst="rect">
            <a:avLst/>
          </a:prstGeom>
          <a:noFill/>
          <a:ln cap="flat">
            <a:noFill/>
          </a:ln>
        </p:spPr>
      </p:pic>
      <p:sp>
        <p:nvSpPr>
          <p:cNvPr id="6" name="Rectangle 5">
            <a:extLst>
              <a:ext uri="{FF2B5EF4-FFF2-40B4-BE49-F238E27FC236}">
                <a16:creationId xmlns:a16="http://schemas.microsoft.com/office/drawing/2014/main" id="{66D405A9-A052-488C-A567-AF6D487CCCBB}"/>
              </a:ext>
            </a:extLst>
          </p:cNvPr>
          <p:cNvSpPr/>
          <p:nvPr/>
        </p:nvSpPr>
        <p:spPr>
          <a:xfrm>
            <a:off x="8519565" y="5555729"/>
            <a:ext cx="1505413" cy="46166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Solar farm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AC76-CBC0-4EE9-8010-4E12F3C71BFE}"/>
              </a:ext>
            </a:extLst>
          </p:cNvPr>
          <p:cNvSpPr txBox="1">
            <a:spLocks noGrp="1"/>
          </p:cNvSpPr>
          <p:nvPr>
            <p:ph type="title"/>
          </p:nvPr>
        </p:nvSpPr>
        <p:spPr/>
        <p:txBody>
          <a:bodyPr anchorCtr="1"/>
          <a:lstStyle/>
          <a:p>
            <a:pPr lvl="0" algn="ctr"/>
            <a:r>
              <a:rPr lang="en-GB" b="1" dirty="0">
                <a:solidFill>
                  <a:srgbClr val="00B0F0"/>
                </a:solidFill>
              </a:rPr>
              <a:t>Effect of Intensity on power produced by solar cells</a:t>
            </a:r>
          </a:p>
        </p:txBody>
      </p:sp>
      <p:pic>
        <p:nvPicPr>
          <p:cNvPr id="9" name="Picture 8">
            <a:extLst>
              <a:ext uri="{FF2B5EF4-FFF2-40B4-BE49-F238E27FC236}">
                <a16:creationId xmlns:a16="http://schemas.microsoft.com/office/drawing/2014/main" id="{4AEC7365-4833-439C-9303-EA68AEB6B551}"/>
              </a:ext>
            </a:extLst>
          </p:cNvPr>
          <p:cNvPicPr>
            <a:picLocks noChangeAspect="1"/>
          </p:cNvPicPr>
          <p:nvPr/>
        </p:nvPicPr>
        <p:blipFill>
          <a:blip r:embed="rId2"/>
          <a:stretch>
            <a:fillRect/>
          </a:stretch>
        </p:blipFill>
        <p:spPr>
          <a:xfrm>
            <a:off x="3637722" y="1977885"/>
            <a:ext cx="5267739" cy="4073660"/>
          </a:xfrm>
          <a:prstGeom prst="rect">
            <a:avLst/>
          </a:prstGeom>
        </p:spPr>
      </p:pic>
    </p:spTree>
    <p:extLst>
      <p:ext uri="{BB962C8B-B14F-4D97-AF65-F5344CB8AC3E}">
        <p14:creationId xmlns:p14="http://schemas.microsoft.com/office/powerpoint/2010/main" val="345656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19D8E6-9D90-6CDC-63C9-45D02AA71ED9}"/>
              </a:ext>
            </a:extLst>
          </p:cNvPr>
          <p:cNvGrpSpPr/>
          <p:nvPr/>
        </p:nvGrpSpPr>
        <p:grpSpPr>
          <a:xfrm>
            <a:off x="1563329" y="362375"/>
            <a:ext cx="9256054" cy="6313728"/>
            <a:chOff x="1426865" y="165730"/>
            <a:chExt cx="9638324" cy="6692270"/>
          </a:xfrm>
        </p:grpSpPr>
        <p:pic>
          <p:nvPicPr>
            <p:cNvPr id="3" name="Picture 2">
              <a:extLst>
                <a:ext uri="{FF2B5EF4-FFF2-40B4-BE49-F238E27FC236}">
                  <a16:creationId xmlns:a16="http://schemas.microsoft.com/office/drawing/2014/main" id="{3CC2445E-580A-CED9-1443-93EE6DC87017}"/>
                </a:ext>
              </a:extLst>
            </p:cNvPr>
            <p:cNvPicPr>
              <a:picLocks noChangeAspect="1"/>
            </p:cNvPicPr>
            <p:nvPr/>
          </p:nvPicPr>
          <p:blipFill>
            <a:blip r:embed="rId2"/>
            <a:stretch>
              <a:fillRect/>
            </a:stretch>
          </p:blipFill>
          <p:spPr>
            <a:xfrm>
              <a:off x="1426865" y="165730"/>
              <a:ext cx="9638324" cy="6692270"/>
            </a:xfrm>
            <a:prstGeom prst="rect">
              <a:avLst/>
            </a:prstGeom>
          </p:spPr>
        </p:pic>
        <p:sp>
          <p:nvSpPr>
            <p:cNvPr id="4" name="Rectangle 3">
              <a:extLst>
                <a:ext uri="{FF2B5EF4-FFF2-40B4-BE49-F238E27FC236}">
                  <a16:creationId xmlns:a16="http://schemas.microsoft.com/office/drawing/2014/main" id="{7430B805-6356-FF3B-7859-00D0309C7469}"/>
                </a:ext>
              </a:extLst>
            </p:cNvPr>
            <p:cNvSpPr/>
            <p:nvPr/>
          </p:nvSpPr>
          <p:spPr>
            <a:xfrm>
              <a:off x="9506078" y="6247377"/>
              <a:ext cx="1350121" cy="5523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2267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FD56616-5B40-3D29-A2B9-4300949506C3}"/>
              </a:ext>
            </a:extLst>
          </p:cNvPr>
          <p:cNvSpPr txBox="1">
            <a:spLocks noGrp="1"/>
          </p:cNvSpPr>
          <p:nvPr>
            <p:ph idx="1"/>
          </p:nvPr>
        </p:nvSpPr>
        <p:spPr>
          <a:xfrm>
            <a:off x="1981203" y="457200"/>
            <a:ext cx="8321040" cy="5885407"/>
          </a:xfrm>
        </p:spPr>
        <p:txBody>
          <a:bodyPr/>
          <a:lstStyle/>
          <a:p>
            <a:pPr lvl="0"/>
            <a:r>
              <a:rPr lang="en-US">
                <a:solidFill>
                  <a:srgbClr val="2531C0"/>
                </a:solidFill>
              </a:rPr>
              <a:t>How many ways can be solar cells prepared?</a:t>
            </a:r>
          </a:p>
          <a:p>
            <a:pPr marL="514350" lvl="0" indent="-514350">
              <a:buFont typeface="Calibri Light"/>
              <a:buAutoNum type="arabicPeriod"/>
            </a:pPr>
            <a:endParaRPr lang="en-US"/>
          </a:p>
          <a:p>
            <a:pPr marL="514350" lvl="0" indent="-514350">
              <a:buFont typeface="Calibri Light"/>
              <a:buAutoNum type="arabicPeriod"/>
            </a:pPr>
            <a:r>
              <a:rPr lang="en-US"/>
              <a:t>P-N junction solar cells.</a:t>
            </a:r>
          </a:p>
          <a:p>
            <a:pPr marL="514350" lvl="0" indent="-514350">
              <a:buFont typeface="Calibri Light"/>
              <a:buAutoNum type="arabicPeriod"/>
            </a:pPr>
            <a:r>
              <a:rPr lang="en-GB"/>
              <a:t>Schottky junction solar cells. </a:t>
            </a:r>
            <a:endParaRPr lang="en-US"/>
          </a:p>
          <a:p>
            <a:pPr marL="0" lvl="0" indent="0">
              <a:buNone/>
            </a:pPr>
            <a:endParaRPr lang="en-US"/>
          </a:p>
          <a:p>
            <a:pPr lvl="0"/>
            <a:endParaRPr lang="en-US"/>
          </a:p>
          <a:p>
            <a:pPr lvl="0"/>
            <a:endParaRPr lang="en-US"/>
          </a:p>
          <a:p>
            <a:pPr lvl="0"/>
            <a:endParaRPr lang="en-US"/>
          </a:p>
          <a:p>
            <a:pPr marL="0" lvl="0" indent="0">
              <a:buNone/>
            </a:pPr>
            <a:endParaRPr lang="en-US"/>
          </a:p>
          <a:p>
            <a:pPr lvl="0"/>
            <a:endParaRPr lang="en-US" sz="1800" b="1">
              <a:solidFill>
                <a:srgbClr val="4F81BD"/>
              </a:solidFill>
              <a:latin typeface="Arial" pitchFamily="34"/>
              <a:ea typeface="SimHei"/>
              <a:cs typeface="Arial" pitchFamily="34"/>
            </a:endParaRPr>
          </a:p>
        </p:txBody>
      </p:sp>
      <p:grpSp>
        <p:nvGrpSpPr>
          <p:cNvPr id="3" name="Group 1">
            <a:extLst>
              <a:ext uri="{FF2B5EF4-FFF2-40B4-BE49-F238E27FC236}">
                <a16:creationId xmlns:a16="http://schemas.microsoft.com/office/drawing/2014/main" id="{A4E578BB-5769-8295-5893-DB41F2A26C9E}"/>
              </a:ext>
            </a:extLst>
          </p:cNvPr>
          <p:cNvGrpSpPr/>
          <p:nvPr/>
        </p:nvGrpSpPr>
        <p:grpSpPr>
          <a:xfrm>
            <a:off x="1776432" y="3332283"/>
            <a:ext cx="6790206" cy="2962729"/>
            <a:chOff x="1776432" y="3332283"/>
            <a:chExt cx="6790206" cy="2962729"/>
          </a:xfrm>
        </p:grpSpPr>
        <p:pic>
          <p:nvPicPr>
            <p:cNvPr id="4" name="Picture 4">
              <a:extLst>
                <a:ext uri="{FF2B5EF4-FFF2-40B4-BE49-F238E27FC236}">
                  <a16:creationId xmlns:a16="http://schemas.microsoft.com/office/drawing/2014/main" id="{7C3BB5AF-CCF2-F0A9-A72A-865BB7517380}"/>
                </a:ext>
              </a:extLst>
            </p:cNvPr>
            <p:cNvPicPr>
              <a:picLocks noChangeAspect="1"/>
            </p:cNvPicPr>
            <p:nvPr/>
          </p:nvPicPr>
          <p:blipFill>
            <a:blip r:embed="rId2"/>
            <a:stretch>
              <a:fillRect/>
            </a:stretch>
          </p:blipFill>
          <p:spPr>
            <a:xfrm>
              <a:off x="1776432" y="3332283"/>
              <a:ext cx="3844777" cy="2533939"/>
            </a:xfrm>
            <a:prstGeom prst="rect">
              <a:avLst/>
            </a:prstGeom>
            <a:noFill/>
            <a:ln cap="flat">
              <a:noFill/>
            </a:ln>
          </p:spPr>
        </p:pic>
        <p:sp>
          <p:nvSpPr>
            <p:cNvPr id="5" name="Rectangle 6">
              <a:extLst>
                <a:ext uri="{FF2B5EF4-FFF2-40B4-BE49-F238E27FC236}">
                  <a16:creationId xmlns:a16="http://schemas.microsoft.com/office/drawing/2014/main" id="{FE41FE2E-1B16-F089-066E-B2F827897FE9}"/>
                </a:ext>
              </a:extLst>
            </p:cNvPr>
            <p:cNvSpPr/>
            <p:nvPr/>
          </p:nvSpPr>
          <p:spPr>
            <a:xfrm>
              <a:off x="2464774" y="5925677"/>
              <a:ext cx="6101864"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800" b="1" i="0" u="none" strike="noStrike" kern="1200" cap="none" spc="0" baseline="0">
                  <a:solidFill>
                    <a:srgbClr val="4F81BD"/>
                  </a:solidFill>
                  <a:uFillTx/>
                  <a:latin typeface="Arial" pitchFamily="34"/>
                  <a:ea typeface="SimHei"/>
                  <a:cs typeface="Arial" pitchFamily="34"/>
                </a:rPr>
                <a:t>p-n junction solar cell.  </a:t>
              </a:r>
              <a:endParaRPr lang="en-GB" sz="1100" b="1" i="0" u="none" strike="noStrike" kern="1200" cap="none" spc="0" baseline="0">
                <a:solidFill>
                  <a:srgbClr val="4F81BD"/>
                </a:solidFill>
                <a:uFillTx/>
                <a:latin typeface="Times New Roman" pitchFamily="18"/>
                <a:ea typeface="SimHei"/>
                <a:cs typeface="Arial" pitchFamily="34"/>
              </a:endParaRPr>
            </a:p>
          </p:txBody>
        </p:sp>
      </p:grpSp>
      <p:grpSp>
        <p:nvGrpSpPr>
          <p:cNvPr id="6" name="Group 3">
            <a:extLst>
              <a:ext uri="{FF2B5EF4-FFF2-40B4-BE49-F238E27FC236}">
                <a16:creationId xmlns:a16="http://schemas.microsoft.com/office/drawing/2014/main" id="{82DD6F42-6BA0-65A8-FB2A-1EF792170C94}"/>
              </a:ext>
            </a:extLst>
          </p:cNvPr>
          <p:cNvGrpSpPr/>
          <p:nvPr/>
        </p:nvGrpSpPr>
        <p:grpSpPr>
          <a:xfrm>
            <a:off x="6056564" y="3534777"/>
            <a:ext cx="4211250" cy="2780690"/>
            <a:chOff x="6056564" y="3534777"/>
            <a:chExt cx="4211250" cy="2780690"/>
          </a:xfrm>
        </p:grpSpPr>
        <p:pic>
          <p:nvPicPr>
            <p:cNvPr id="7" name="Picture 5">
              <a:extLst>
                <a:ext uri="{FF2B5EF4-FFF2-40B4-BE49-F238E27FC236}">
                  <a16:creationId xmlns:a16="http://schemas.microsoft.com/office/drawing/2014/main" id="{40F6ACDA-A18E-BBBA-0A8C-81E3AAC959D1}"/>
                </a:ext>
              </a:extLst>
            </p:cNvPr>
            <p:cNvPicPr>
              <a:picLocks noChangeAspect="1"/>
            </p:cNvPicPr>
            <p:nvPr/>
          </p:nvPicPr>
          <p:blipFill>
            <a:blip r:embed="rId3"/>
            <a:stretch>
              <a:fillRect/>
            </a:stretch>
          </p:blipFill>
          <p:spPr>
            <a:xfrm>
              <a:off x="6056564" y="3534777"/>
              <a:ext cx="4211250" cy="2331454"/>
            </a:xfrm>
            <a:prstGeom prst="rect">
              <a:avLst/>
            </a:prstGeom>
            <a:noFill/>
            <a:ln cap="flat">
              <a:noFill/>
            </a:ln>
          </p:spPr>
        </p:pic>
        <p:sp>
          <p:nvSpPr>
            <p:cNvPr id="8" name="Rectangle 8">
              <a:extLst>
                <a:ext uri="{FF2B5EF4-FFF2-40B4-BE49-F238E27FC236}">
                  <a16:creationId xmlns:a16="http://schemas.microsoft.com/office/drawing/2014/main" id="{852BCF96-0370-FE28-1DD5-326E5420BE71}"/>
                </a:ext>
              </a:extLst>
            </p:cNvPr>
            <p:cNvSpPr/>
            <p:nvPr/>
          </p:nvSpPr>
          <p:spPr>
            <a:xfrm>
              <a:off x="6084280" y="5946132"/>
              <a:ext cx="3350453"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800" b="1" i="0" u="none" strike="noStrike" kern="1200" cap="none" spc="0" baseline="0">
                  <a:solidFill>
                    <a:srgbClr val="4F81BD"/>
                  </a:solidFill>
                  <a:uFillTx/>
                  <a:latin typeface="Arial" pitchFamily="34"/>
                  <a:ea typeface="SimHei"/>
                  <a:cs typeface="Arial" pitchFamily="34"/>
                </a:rPr>
                <a:t>Schottky junction solar cell.   </a:t>
              </a:r>
              <a:endParaRPr lang="en-GB" sz="1100" b="1" i="0" u="none" strike="noStrike" kern="1200" cap="none" spc="0" baseline="0">
                <a:solidFill>
                  <a:srgbClr val="4F81BD"/>
                </a:solidFill>
                <a:uFillTx/>
                <a:latin typeface="Times New Roman" pitchFamily="18"/>
                <a:ea typeface="SimHei"/>
                <a:cs typeface="Arial" pitchFamily="3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Widescreen</PresentationFormat>
  <Paragraphs>276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vt:lpstr>
      <vt:lpstr>Calibri</vt:lpstr>
      <vt:lpstr>Calibri Light</vt:lpstr>
      <vt:lpstr>Times New Roman</vt:lpstr>
      <vt:lpstr>Wingdings</vt:lpstr>
      <vt:lpstr>Office Theme</vt:lpstr>
      <vt:lpstr>PowerPoint Presentation</vt:lpstr>
      <vt:lpstr>Activities and outcome of this training</vt:lpstr>
      <vt:lpstr>PowerPoint Presentation</vt:lpstr>
      <vt:lpstr>Session 1</vt:lpstr>
      <vt:lpstr>PowerPoint Presentation</vt:lpstr>
      <vt:lpstr>What is solar farm?</vt:lpstr>
      <vt:lpstr>Effect of Intensity on power produced by solar cells</vt:lpstr>
      <vt:lpstr>PowerPoint Presentation</vt:lpstr>
      <vt:lpstr>PowerPoint Presentation</vt:lpstr>
      <vt:lpstr>PowerPoint Presentation</vt:lpstr>
      <vt:lpstr>PowerPoint Presentation</vt:lpstr>
      <vt:lpstr>(Cleaning process)</vt:lpstr>
      <vt:lpstr>PowerPoint Presentation</vt:lpstr>
      <vt:lpstr>PowerPoint Presentation</vt:lpstr>
      <vt:lpstr>PowerPoint Presentation</vt:lpstr>
      <vt:lpstr>PowerPoint Presentation</vt:lpstr>
      <vt:lpstr>PowerPoint Presentation</vt:lpstr>
      <vt:lpstr>PowerPoint Presentation</vt:lpstr>
      <vt:lpstr>(Photolithography process)</vt:lpstr>
      <vt:lpstr>PowerPoint Presentation</vt:lpstr>
      <vt:lpstr>PowerPoint Presentation</vt:lpstr>
      <vt:lpstr>PowerPoint Presentation</vt:lpstr>
      <vt:lpstr>PowerPoint Presentation</vt:lpstr>
      <vt:lpstr>Session 2</vt:lpstr>
      <vt:lpstr>(Sputtering process)</vt:lpstr>
      <vt:lpstr>PowerPoint Presentation</vt:lpstr>
      <vt:lpstr>PowerPoint Presentation</vt:lpstr>
      <vt:lpstr>PowerPoint Presentation</vt:lpstr>
      <vt:lpstr>Sputtering machine includes:</vt:lpstr>
      <vt:lpstr>PowerPoint Presentation</vt:lpstr>
      <vt:lpstr>Sputtering process</vt:lpstr>
      <vt:lpstr>PowerPoint Presentation</vt:lpstr>
      <vt:lpstr>(Wet transfer process of CVD-graphene)</vt:lpstr>
      <vt:lpstr>PowerPoint Presentation</vt:lpstr>
      <vt:lpstr>PowerPoint Presentation</vt:lpstr>
      <vt:lpstr>PowerPoint Presentation</vt:lpstr>
      <vt:lpstr>PowerPoint Presentation</vt:lpstr>
      <vt:lpstr>PowerPoint Presentation</vt:lpstr>
      <vt:lpstr>Wet transfer process</vt:lpstr>
      <vt:lpstr>PowerPoint Presentation</vt:lpstr>
      <vt:lpstr>Conclusions:</vt:lpstr>
    </vt:vector>
  </TitlesOfParts>
  <Company>Plymouth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dc:title>
  <dc:creator>Ahmed Suhail</dc:creator>
  <cp:lastModifiedBy>Ahmed Suhail</cp:lastModifiedBy>
  <cp:revision>29</cp:revision>
  <dcterms:created xsi:type="dcterms:W3CDTF">2020-09-24T11:39:54Z</dcterms:created>
  <dcterms:modified xsi:type="dcterms:W3CDTF">2024-06-30T14:38:19Z</dcterms:modified>
</cp:coreProperties>
</file>